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8" r:id="rId3"/>
    <p:sldId id="289" r:id="rId4"/>
    <p:sldId id="286" r:id="rId5"/>
    <p:sldId id="280" r:id="rId6"/>
    <p:sldId id="281" r:id="rId7"/>
    <p:sldId id="282" r:id="rId8"/>
    <p:sldId id="283" r:id="rId9"/>
    <p:sldId id="285" r:id="rId10"/>
    <p:sldId id="287" r:id="rId11"/>
    <p:sldId id="288" r:id="rId12"/>
    <p:sldId id="27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4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0D323-9018-493A-AD90-FD66CE81CAF3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2D8B-6BB7-403B-890B-00BB3F327E89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5106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0D323-9018-493A-AD90-FD66CE81CAF3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2D8B-6BB7-403B-890B-00BB3F327E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18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0D323-9018-493A-AD90-FD66CE81CAF3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2D8B-6BB7-403B-890B-00BB3F327E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9337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0D323-9018-493A-AD90-FD66CE81CAF3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2D8B-6BB7-403B-890B-00BB3F327E89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13613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0D323-9018-493A-AD90-FD66CE81CAF3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2D8B-6BB7-403B-890B-00BB3F327E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6812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0D323-9018-493A-AD90-FD66CE81CAF3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2D8B-6BB7-403B-890B-00BB3F327E8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475933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0D323-9018-493A-AD90-FD66CE81CAF3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2D8B-6BB7-403B-890B-00BB3F327E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5610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0D323-9018-493A-AD90-FD66CE81CAF3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2D8B-6BB7-403B-890B-00BB3F327E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6489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0D323-9018-493A-AD90-FD66CE81CAF3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2D8B-6BB7-403B-890B-00BB3F327E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495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0D323-9018-493A-AD90-FD66CE81CAF3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2D8B-6BB7-403B-890B-00BB3F327E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478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0D323-9018-493A-AD90-FD66CE81CAF3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2D8B-6BB7-403B-890B-00BB3F327E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540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0D323-9018-493A-AD90-FD66CE81CAF3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2D8B-6BB7-403B-890B-00BB3F327E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086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0D323-9018-493A-AD90-FD66CE81CAF3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2D8B-6BB7-403B-890B-00BB3F327E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816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0D323-9018-493A-AD90-FD66CE81CAF3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2D8B-6BB7-403B-890B-00BB3F327E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0D323-9018-493A-AD90-FD66CE81CAF3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2D8B-6BB7-403B-890B-00BB3F327E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622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0D323-9018-493A-AD90-FD66CE81CAF3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2D8B-6BB7-403B-890B-00BB3F327E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910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0D323-9018-493A-AD90-FD66CE81CAF3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2D8B-6BB7-403B-890B-00BB3F327E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529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3A0D323-9018-493A-AD90-FD66CE81CAF3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04E2D8B-6BB7-403B-890B-00BB3F327E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8449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405564-CD70-3EEB-C224-13378D2063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9339" y="630237"/>
            <a:ext cx="8001000" cy="297180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«Школьная тревожность. Психологическая помощь в подготовке к ОГЭ.»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CD2B8EE-0993-9913-D0DE-D1F638AF63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0036" y="4182735"/>
            <a:ext cx="10612073" cy="1655762"/>
          </a:xfrm>
        </p:spPr>
        <p:txBody>
          <a:bodyPr/>
          <a:lstStyle/>
          <a:p>
            <a:pPr algn="r"/>
            <a:r>
              <a:rPr lang="ru-RU" b="1" dirty="0">
                <a:solidFill>
                  <a:schemeClr val="bg1"/>
                </a:solidFill>
              </a:rPr>
              <a:t>Абрамов </a:t>
            </a:r>
            <a:r>
              <a:rPr lang="ru-RU" b="1" dirty="0" smtClean="0">
                <a:solidFill>
                  <a:schemeClr val="bg1"/>
                </a:solidFill>
              </a:rPr>
              <a:t>Михаил Анатольевич,</a:t>
            </a:r>
          </a:p>
          <a:p>
            <a:pPr algn="r"/>
            <a:r>
              <a:rPr lang="ru-RU" b="1" dirty="0" smtClean="0">
                <a:solidFill>
                  <a:schemeClr val="bg1"/>
                </a:solidFill>
              </a:rPr>
              <a:t>педагог-психолог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школ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6525" y="0"/>
            <a:ext cx="1895475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569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кол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6525" y="0"/>
            <a:ext cx="1895475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5310" y="365005"/>
            <a:ext cx="9981215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>
                <a:solidFill>
                  <a:schemeClr val="bg1"/>
                </a:solidFill>
              </a:rPr>
              <a:t>Способы борьбы со школьной тревожностью:</a:t>
            </a:r>
          </a:p>
          <a:p>
            <a:pPr algn="just"/>
            <a:r>
              <a:rPr lang="ru-RU" sz="3000" b="1" dirty="0">
                <a:solidFill>
                  <a:schemeClr val="bg1"/>
                </a:solidFill>
              </a:rPr>
              <a:t>Подбадривайте детей, хвалите их за то, что они делают хорошо.</a:t>
            </a:r>
          </a:p>
          <a:p>
            <a:pPr algn="just"/>
            <a:r>
              <a:rPr lang="ru-RU" sz="3000" b="1" dirty="0">
                <a:solidFill>
                  <a:schemeClr val="bg1"/>
                </a:solidFill>
              </a:rPr>
              <a:t>Повышайте их уверенность в себе, так как чем больше ребенок боится неудачи, тем более вероятности допущения ошибок.</a:t>
            </a:r>
          </a:p>
          <a:p>
            <a:pPr algn="just"/>
            <a:r>
              <a:rPr lang="ru-RU" sz="3000" b="1" dirty="0">
                <a:solidFill>
                  <a:schemeClr val="bg1"/>
                </a:solidFill>
              </a:rPr>
              <a:t>Наблюдайте за самочувствием ребенка, никто, кроме Вас, не сможет вовремя заметить и предотвратить ухудшение состояния ребенка, связанное с переутомлением.</a:t>
            </a:r>
          </a:p>
          <a:p>
            <a:pPr algn="just"/>
            <a:endParaRPr lang="ru-RU" sz="3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5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кол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6525" y="0"/>
            <a:ext cx="1895475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5310" y="365005"/>
            <a:ext cx="9981215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>
                <a:solidFill>
                  <a:schemeClr val="bg1"/>
                </a:solidFill>
              </a:rPr>
              <a:t>Способы борьбы со школьной тревожностью:</a:t>
            </a:r>
          </a:p>
          <a:p>
            <a:pPr algn="just"/>
            <a:r>
              <a:rPr lang="ru-RU" sz="3000" b="1" dirty="0">
                <a:solidFill>
                  <a:schemeClr val="bg1"/>
                </a:solidFill>
              </a:rPr>
              <a:t>Контролируйте режим подготовки ребенка, не допускайте перегрузок, объясните ему, что он обязательно должен чередовать занятия с отдыхом.</a:t>
            </a:r>
          </a:p>
          <a:p>
            <a:pPr algn="just"/>
            <a:r>
              <a:rPr lang="ru-RU" sz="3000" b="1" dirty="0">
                <a:solidFill>
                  <a:schemeClr val="bg1"/>
                </a:solidFill>
              </a:rPr>
              <a:t>Обеспечьте дома удобное место для занятий, проследите, чтобы никто из домашних не мешал.</a:t>
            </a:r>
          </a:p>
          <a:p>
            <a:pPr algn="just"/>
            <a:r>
              <a:rPr lang="ru-RU" sz="3000" b="1" dirty="0">
                <a:solidFill>
                  <a:schemeClr val="bg1"/>
                </a:solidFill>
              </a:rPr>
              <a:t>Помогите детям распределить темы подготовки по дням.</a:t>
            </a:r>
          </a:p>
          <a:p>
            <a:pPr algn="just"/>
            <a:r>
              <a:rPr lang="ru-RU" sz="3000" b="1" dirty="0">
                <a:solidFill>
                  <a:schemeClr val="bg1"/>
                </a:solidFill>
              </a:rPr>
              <a:t>Ученик должен отдыхать и как следует высыпаться, особенно перед экзаменом.</a:t>
            </a:r>
          </a:p>
          <a:p>
            <a:pPr algn="just"/>
            <a:endParaRPr lang="ru-RU" sz="3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99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0736FC-6DBA-5031-F995-04F453A5BC16}"/>
              </a:ext>
            </a:extLst>
          </p:cNvPr>
          <p:cNvSpPr txBox="1"/>
          <p:nvPr/>
        </p:nvSpPr>
        <p:spPr>
          <a:xfrm>
            <a:off x="571705" y="904754"/>
            <a:ext cx="108497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pic>
        <p:nvPicPr>
          <p:cNvPr id="6" name="Picture 2" descr="школ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6525" y="0"/>
            <a:ext cx="1895475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3536" y="2228193"/>
            <a:ext cx="5686097" cy="414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кол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6525" y="0"/>
            <a:ext cx="1895475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51641" y="590133"/>
            <a:ext cx="949084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000" b="1" dirty="0">
                <a:solidFill>
                  <a:schemeClr val="bg1"/>
                </a:solidFill>
              </a:rPr>
              <a:t>Тревожность – это состояние человека, которое характеризуется повышенной склонностью к переживаниям, опасениям и беспокойству, имеющую отрицательную окраску.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51641" y="3098375"/>
            <a:ext cx="96448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000" b="1" dirty="0">
                <a:solidFill>
                  <a:schemeClr val="bg1"/>
                </a:solidFill>
              </a:rPr>
              <a:t>Тревожность – это индивидуальная психологическая особенность, заключающаяся в повышенной склонности испытывать беспокойство в самых различных жизненных ситуациях, в том числе и в тех, которые к этому не предрасполагают. </a:t>
            </a:r>
          </a:p>
        </p:txBody>
      </p:sp>
    </p:spTree>
    <p:extLst>
      <p:ext uri="{BB962C8B-B14F-4D97-AF65-F5344CB8AC3E}">
        <p14:creationId xmlns:p14="http://schemas.microsoft.com/office/powerpoint/2010/main" val="54954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кол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6525" y="0"/>
            <a:ext cx="1895475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72661" y="503505"/>
            <a:ext cx="9623863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chemeClr val="bg1"/>
                </a:solidFill>
              </a:rPr>
              <a:t>Школьная тревожность – как разновидность ситуативной, включающая различные аспекты устойчивого школьного неблагополучия. Она </a:t>
            </a:r>
            <a:r>
              <a:rPr lang="ru-RU" sz="2800" b="1" dirty="0" smtClean="0">
                <a:solidFill>
                  <a:schemeClr val="bg1"/>
                </a:solidFill>
              </a:rPr>
              <a:t>выражается:</a:t>
            </a:r>
          </a:p>
          <a:p>
            <a:pPr algn="just"/>
            <a:r>
              <a:rPr lang="ru-RU" sz="2800" b="1" dirty="0" smtClean="0">
                <a:solidFill>
                  <a:schemeClr val="bg1"/>
                </a:solidFill>
              </a:rPr>
              <a:t> - в волнении;</a:t>
            </a:r>
          </a:p>
          <a:p>
            <a:pPr algn="just"/>
            <a:r>
              <a:rPr lang="ru-RU" sz="2800" b="1" dirty="0" smtClean="0">
                <a:solidFill>
                  <a:schemeClr val="bg1"/>
                </a:solidFill>
              </a:rPr>
              <a:t> - повышенном </a:t>
            </a:r>
            <a:r>
              <a:rPr lang="ru-RU" sz="2800" b="1" dirty="0">
                <a:solidFill>
                  <a:schemeClr val="bg1"/>
                </a:solidFill>
              </a:rPr>
              <a:t>беспокойстве в учебных ситуациях, в </a:t>
            </a:r>
            <a:r>
              <a:rPr lang="ru-RU" sz="2800" b="1" dirty="0" smtClean="0">
                <a:solidFill>
                  <a:schemeClr val="bg1"/>
                </a:solidFill>
              </a:rPr>
              <a:t>классе;</a:t>
            </a:r>
          </a:p>
          <a:p>
            <a:pPr algn="just"/>
            <a:r>
              <a:rPr lang="ru-RU" sz="2800" b="1" dirty="0" smtClean="0">
                <a:solidFill>
                  <a:schemeClr val="bg1"/>
                </a:solidFill>
              </a:rPr>
              <a:t> - в </a:t>
            </a:r>
            <a:r>
              <a:rPr lang="ru-RU" sz="2800" b="1" dirty="0">
                <a:solidFill>
                  <a:schemeClr val="bg1"/>
                </a:solidFill>
              </a:rPr>
              <a:t>ожидании плохого отношения к </a:t>
            </a:r>
            <a:r>
              <a:rPr lang="ru-RU" sz="2800" b="1" dirty="0" smtClean="0">
                <a:solidFill>
                  <a:schemeClr val="bg1"/>
                </a:solidFill>
              </a:rPr>
              <a:t>себе;</a:t>
            </a:r>
          </a:p>
          <a:p>
            <a:pPr algn="just"/>
            <a:r>
              <a:rPr lang="ru-RU" sz="2800" b="1" dirty="0" smtClean="0">
                <a:solidFill>
                  <a:schemeClr val="bg1"/>
                </a:solidFill>
              </a:rPr>
              <a:t> - отрицательной </a:t>
            </a:r>
            <a:r>
              <a:rPr lang="ru-RU" sz="2800" b="1" dirty="0">
                <a:solidFill>
                  <a:schemeClr val="bg1"/>
                </a:solidFill>
              </a:rPr>
              <a:t>оценки со стороны педагогов, </a:t>
            </a:r>
            <a:r>
              <a:rPr lang="ru-RU" sz="2800" b="1" dirty="0" smtClean="0">
                <a:solidFill>
                  <a:schemeClr val="bg1"/>
                </a:solidFill>
              </a:rPr>
              <a:t>сверстников.</a:t>
            </a:r>
          </a:p>
          <a:p>
            <a:pPr algn="just"/>
            <a:r>
              <a:rPr lang="ru-RU" sz="2800" b="1" dirty="0" smtClean="0">
                <a:solidFill>
                  <a:schemeClr val="bg1"/>
                </a:solidFill>
              </a:rPr>
              <a:t>Ребенок </a:t>
            </a:r>
            <a:r>
              <a:rPr lang="ru-RU" sz="2800" b="1" dirty="0">
                <a:solidFill>
                  <a:schemeClr val="bg1"/>
                </a:solidFill>
              </a:rPr>
              <a:t>постоянно чувствует собственную </a:t>
            </a:r>
            <a:r>
              <a:rPr lang="ru-RU" sz="2800" b="1" dirty="0" smtClean="0">
                <a:solidFill>
                  <a:schemeClr val="bg1"/>
                </a:solidFill>
              </a:rPr>
              <a:t>неполноценность</a:t>
            </a:r>
            <a:r>
              <a:rPr lang="ru-RU" sz="2800" b="1" dirty="0">
                <a:solidFill>
                  <a:schemeClr val="bg1"/>
                </a:solidFill>
              </a:rPr>
              <a:t>, не уверен в правильности своего поведения, своих решений. </a:t>
            </a:r>
          </a:p>
        </p:txBody>
      </p:sp>
    </p:spTree>
    <p:extLst>
      <p:ext uri="{BB962C8B-B14F-4D97-AF65-F5344CB8AC3E}">
        <p14:creationId xmlns:p14="http://schemas.microsoft.com/office/powerpoint/2010/main" val="285243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кол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6525" y="0"/>
            <a:ext cx="1895475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538376"/>
            <a:ext cx="1126747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Результаты методики «Шкала тревожности» Р.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Кондаша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среди обучающихся 9-х классов (108 человек)</a:t>
            </a:r>
            <a:endParaRPr kumimoji="0" lang="ru-RU" alt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4759837"/>
              </p:ext>
            </p:extLst>
          </p:nvPr>
        </p:nvGraphicFramePr>
        <p:xfrm>
          <a:off x="955747" y="1784638"/>
          <a:ext cx="10311727" cy="35483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Документ" r:id="rId4" imgW="5941719" imgH="2045155" progId="Word.Document.12">
                  <p:embed/>
                </p:oleObj>
              </mc:Choice>
              <mc:Fallback>
                <p:oleObj name="Документ" r:id="rId4" imgW="5941719" imgH="204515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55747" y="1784638"/>
                        <a:ext cx="10311727" cy="35483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0626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кол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6525" y="0"/>
            <a:ext cx="1895475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93075" y="746125"/>
            <a:ext cx="9203449" cy="3488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50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Формы тревожности: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5000" b="1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Личностная</a:t>
            </a:r>
            <a:r>
              <a:rPr lang="ru-RU" sz="50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5000" b="1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Ситуативная</a:t>
            </a:r>
            <a:r>
              <a:rPr lang="ru-RU" sz="50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5000" b="1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Школьная</a:t>
            </a:r>
            <a:r>
              <a:rPr lang="ru-RU" sz="50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5000" b="1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922" y="2676914"/>
            <a:ext cx="5303518" cy="345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87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кол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6525" y="0"/>
            <a:ext cx="1895475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15007" y="586403"/>
            <a:ext cx="9781518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000" b="1" dirty="0">
                <a:solidFill>
                  <a:schemeClr val="bg1"/>
                </a:solidFill>
              </a:rPr>
              <a:t>Выявлено наличие двух основных категорий тревожности:</a:t>
            </a:r>
          </a:p>
          <a:p>
            <a:pPr algn="just"/>
            <a:r>
              <a:rPr lang="ru-RU" sz="3000" b="1" dirty="0">
                <a:solidFill>
                  <a:schemeClr val="bg1"/>
                </a:solidFill>
              </a:rPr>
              <a:t>1.	</a:t>
            </a:r>
            <a:r>
              <a:rPr lang="ru-RU" sz="3500" b="1" dirty="0">
                <a:solidFill>
                  <a:schemeClr val="bg1"/>
                </a:solidFill>
              </a:rPr>
              <a:t>Открытая тревожность </a:t>
            </a:r>
            <a:r>
              <a:rPr lang="ru-RU" sz="3000" b="1" dirty="0">
                <a:solidFill>
                  <a:schemeClr val="bg1"/>
                </a:solidFill>
              </a:rPr>
              <a:t>– сознательно переживаемая и проявляемая в поведении и деятельности в виде состояния тревоги.</a:t>
            </a:r>
          </a:p>
          <a:p>
            <a:pPr algn="just"/>
            <a:r>
              <a:rPr lang="ru-RU" sz="3000" b="1" dirty="0">
                <a:solidFill>
                  <a:schemeClr val="bg1"/>
                </a:solidFill>
              </a:rPr>
              <a:t>2.	</a:t>
            </a:r>
            <a:r>
              <a:rPr lang="ru-RU" sz="3500" b="1" dirty="0">
                <a:solidFill>
                  <a:schemeClr val="bg1"/>
                </a:solidFill>
              </a:rPr>
              <a:t>Скрытая тревожность</a:t>
            </a:r>
            <a:r>
              <a:rPr lang="ru-RU" sz="3000" b="1" dirty="0">
                <a:solidFill>
                  <a:schemeClr val="bg1"/>
                </a:solidFill>
              </a:rPr>
              <a:t> – в разной степени не осознаваемая, проявляющаяся либо в чрезмерном спокойствии, нечувствительности к реальному неблагополучию и даже отрицании его, либо косвенным путем через специфические формы поведения (теребление волос, постукивание пальцами по столу</a:t>
            </a:r>
            <a:r>
              <a:rPr lang="ru-RU" sz="3000" b="1" dirty="0" smtClean="0">
                <a:solidFill>
                  <a:schemeClr val="bg1"/>
                </a:solidFill>
              </a:rPr>
              <a:t>).</a:t>
            </a:r>
            <a:endParaRPr lang="ru-RU" sz="3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39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кол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6525" y="0"/>
            <a:ext cx="1895475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7351" y="514898"/>
            <a:ext cx="9823559" cy="305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30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Основные диагностические признаки школьной тревожности:</a:t>
            </a: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30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пассивность на уроках;</a:t>
            </a: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30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скованность при ответах;</a:t>
            </a: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ru-RU" sz="30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смущение при малейшем замечании со стороны учителя.</a:t>
            </a:r>
            <a:endParaRPr lang="ru-RU" sz="3000" b="1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6813" y="3221160"/>
            <a:ext cx="5412828" cy="339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60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кол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6525" y="0"/>
            <a:ext cx="1895475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5311" y="444174"/>
            <a:ext cx="998121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000" b="1" dirty="0">
                <a:solidFill>
                  <a:schemeClr val="bg1"/>
                </a:solidFill>
              </a:rPr>
              <a:t>Противоположная форма школьной тревожности:</a:t>
            </a:r>
          </a:p>
          <a:p>
            <a:pPr algn="just"/>
            <a:r>
              <a:rPr lang="ru-RU" sz="3000" b="1" dirty="0">
                <a:solidFill>
                  <a:schemeClr val="bg1"/>
                </a:solidFill>
              </a:rPr>
              <a:t>- излишняя старательность при выполнении заданий;</a:t>
            </a:r>
          </a:p>
          <a:p>
            <a:pPr algn="just"/>
            <a:r>
              <a:rPr lang="ru-RU" sz="3000" b="1" dirty="0">
                <a:solidFill>
                  <a:schemeClr val="bg1"/>
                </a:solidFill>
              </a:rPr>
              <a:t>- рассеянность или снижение концентрации внимания на уроках;</a:t>
            </a:r>
          </a:p>
          <a:p>
            <a:pPr algn="just"/>
            <a:r>
              <a:rPr lang="ru-RU" sz="3000" b="1" dirty="0">
                <a:solidFill>
                  <a:schemeClr val="bg1"/>
                </a:solidFill>
              </a:rPr>
              <a:t>- потеря контроля над физиологическими функциями в стрессовых ситуациях (покраснение (бледность), дрожь в коленках при ответе с места или у доски).</a:t>
            </a:r>
          </a:p>
        </p:txBody>
      </p:sp>
    </p:spTree>
    <p:extLst>
      <p:ext uri="{BB962C8B-B14F-4D97-AF65-F5344CB8AC3E}">
        <p14:creationId xmlns:p14="http://schemas.microsoft.com/office/powerpoint/2010/main" val="248158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кол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6525" y="0"/>
            <a:ext cx="1895475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5310" y="365005"/>
            <a:ext cx="9981215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>
                <a:solidFill>
                  <a:schemeClr val="bg1"/>
                </a:solidFill>
              </a:rPr>
              <a:t>Способы борьбы со школьной тревожностью:</a:t>
            </a:r>
          </a:p>
          <a:p>
            <a:pPr algn="just"/>
            <a:r>
              <a:rPr lang="ru-RU" sz="2800" b="1" dirty="0" smtClean="0">
                <a:solidFill>
                  <a:schemeClr val="bg1"/>
                </a:solidFill>
              </a:rPr>
              <a:t>Меньше </a:t>
            </a:r>
            <a:r>
              <a:rPr lang="ru-RU" sz="2800" b="1" dirty="0">
                <a:solidFill>
                  <a:schemeClr val="bg1"/>
                </a:solidFill>
              </a:rPr>
              <a:t>тревожьтесь о количестве баллов, которые ребенок получит на экзамене, и меньше критикуйте ребенка после экзамена. Внушайте ребенку мысль, что количество баллов не является совершенным измерением его возможностей</a:t>
            </a:r>
            <a:r>
              <a:rPr lang="ru-RU" sz="2800" b="1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r>
              <a:rPr lang="ru-RU" sz="2800" b="1" dirty="0">
                <a:solidFill>
                  <a:schemeClr val="bg1"/>
                </a:solidFill>
              </a:rPr>
              <a:t>Снижайте тревожность ребенка накануне экзаменов – это поможет улучшить результат тестирования. Ребенку всегда передается волнение родителей, и если взрослые в ответственны момент могут справиться со своими эмоциями, то ребенок в силу возрастных особенностей может «сорваться».</a:t>
            </a:r>
            <a:endParaRPr lang="ru-RU" sz="2800" b="1" dirty="0" smtClean="0">
              <a:solidFill>
                <a:schemeClr val="bg1"/>
              </a:solidFill>
            </a:endParaRPr>
          </a:p>
          <a:p>
            <a:pPr algn="just"/>
            <a:endParaRPr lang="ru-RU" sz="3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82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761</TotalTime>
  <Words>444</Words>
  <Application>Microsoft Office PowerPoint</Application>
  <PresentationFormat>Широкоэкранный</PresentationFormat>
  <Paragraphs>41</Paragraphs>
  <Slides>12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Calibri</vt:lpstr>
      <vt:lpstr>Century Gothic</vt:lpstr>
      <vt:lpstr>Times New Roman</vt:lpstr>
      <vt:lpstr>Wingdings 3</vt:lpstr>
      <vt:lpstr>Сектор</vt:lpstr>
      <vt:lpstr>Документ</vt:lpstr>
      <vt:lpstr> «Школьная тревожность. Психологическая помощь в подготовке к ОГЭ.»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Семинар-тренинг «Коучинг в образовании – искусство задавать вопросы»</dc:title>
  <dc:creator>User</dc:creator>
  <cp:lastModifiedBy>6-6-1</cp:lastModifiedBy>
  <cp:revision>23</cp:revision>
  <dcterms:created xsi:type="dcterms:W3CDTF">2022-12-12T13:51:23Z</dcterms:created>
  <dcterms:modified xsi:type="dcterms:W3CDTF">2023-02-14T10:34:02Z</dcterms:modified>
</cp:coreProperties>
</file>