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68" r:id="rId4"/>
    <p:sldId id="293" r:id="rId5"/>
    <p:sldId id="294" r:id="rId6"/>
    <p:sldId id="298" r:id="rId7"/>
    <p:sldId id="300" r:id="rId8"/>
    <p:sldId id="299" r:id="rId9"/>
    <p:sldId id="297" r:id="rId10"/>
    <p:sldId id="295" r:id="rId11"/>
    <p:sldId id="296" r:id="rId12"/>
    <p:sldId id="283" r:id="rId13"/>
    <p:sldId id="286" r:id="rId14"/>
    <p:sldId id="288" r:id="rId15"/>
    <p:sldId id="287" r:id="rId16"/>
    <p:sldId id="289" r:id="rId17"/>
    <p:sldId id="291" r:id="rId18"/>
    <p:sldId id="290" r:id="rId19"/>
    <p:sldId id="292" r:id="rId20"/>
  </p:sldIdLst>
  <p:sldSz cx="12192000" cy="6858000"/>
  <p:notesSz cx="6887845" cy="10018395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4C0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5101" autoAdjust="0"/>
  </p:normalViewPr>
  <p:slideViewPr>
    <p:cSldViewPr snapToGrid="0" showGuides="1">
      <p:cViewPr>
        <p:scale>
          <a:sx n="74" d="100"/>
          <a:sy n="74" d="100"/>
        </p:scale>
        <p:origin x="-595" y="-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4">
  <dgm:title val=""/>
  <dgm:desc val=""/>
  <dgm:catLst>
    <dgm:cat type="accent1" pri="11400"/>
  </dgm:catLst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2786DF2-C15D-40CE-BA8F-575197A9890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>
          <a:defPPr/>
        </a:lstStyle>
        <a:p>
          <a:pPr/>
          <a:endParaRPr lang="ru-RU"/>
        </a:p>
      </dgm:t>
    </dgm:pt>
    <dgm:pt modelId="{1379CFA3-69FD-4C35-AA3D-4F2671E0D67D}" type="parTrans" cxnId="{32F2EF2E-28B9-40C2-B823-959C6667DB71}">
      <dgm:prSet/>
      <dgm:spPr/>
      <dgm:t>
        <a:bodyPr/>
        <a:lstStyle>
          <a:defPPr/>
        </a:lstStyle>
        <a:p>
          <a:pPr/>
          <a:endParaRPr lang="ru-RU"/>
        </a:p>
      </dgm:t>
    </dgm:pt>
    <dgm:pt modelId="{B7352CEE-3972-4669-BC83-CBE82C0075A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>
          <a:defPPr/>
        </a:lstStyle>
        <a:p>
          <a:pPr rtl="0"/>
          <a:r>
            <a:rPr lang="ru-RU" sz="3600" b="1" smtClean="0">
              <a:solidFill>
                <a:srgbClr val="FF0000"/>
              </a:solidFill>
            </a:rPr>
            <a:t>Особенности школы </a:t>
          </a:r>
          <a:endParaRPr lang="ru-RU" sz="3600" b="1">
            <a:solidFill>
              <a:srgbClr val="FF0000"/>
            </a:solidFill>
          </a:endParaRPr>
        </a:p>
      </dgm:t>
    </dgm:pt>
    <dgm:pt modelId="{D2DCD544-0492-49C4-92C4-61E2703F653A}" type="sibTrans" cxnId="{32F2EF2E-28B9-40C2-B823-959C6667DB71}">
      <dgm:prSet/>
      <dgm:spPr/>
      <dgm:t>
        <a:bodyPr/>
        <a:lstStyle>
          <a:defPPr/>
        </a:lstStyle>
        <a:p>
          <a:pPr/>
          <a:endParaRPr lang="ru-RU"/>
        </a:p>
      </dgm:t>
    </dgm:pt>
    <dgm:pt modelId="{E17E0D4F-2BB5-4795-A987-12476029126D}" type="pres">
      <dgm:prSet presAssocID="{D2786DF2-C15D-40CE-BA8F-575197A9890E}" presName="Name0">
        <dgm:presLayoutVars>
          <dgm:dir/>
          <dgm:resizeHandles val="exact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EA28637B-5FCD-4C2C-AFFD-1ADCBD50F261}" type="pres">
      <dgm:prSet presAssocID="{B7352CEE-3972-4669-BC83-CBE82C0075A7}" presName="node" presStyleLbl="node1" presStyleCnt="1" custLinFactNeighborX="-700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</dgm:ptLst>
  <dgm:cxnLst>
    <dgm:cxn modelId="{32F2EF2E-28B9-40C2-B823-959C6667DB71}" srcId="{D2786DF2-C15D-40CE-BA8F-575197A9890E}" destId="{B7352CEE-3972-4669-BC83-CBE82C0075A7}" srcOrd="0" destOrd="0" parTransId="{1379CFA3-69FD-4C35-AA3D-4F2671E0D67D}" sibTransId="{D2DCD544-0492-49C4-92C4-61E2703F653A}"/>
    <dgm:cxn modelId="{1E051B85-2549-4632-9554-9C3C5D8FFB73}" type="presOf" srcId="{D2786DF2-C15D-40CE-BA8F-575197A9890E}" destId="{E17E0D4F-2BB5-4795-A987-12476029126D}" srcOrd="0" destOrd="0" presId="urn:microsoft.com/office/officeart/2005/8/layout/process1"/>
    <dgm:cxn modelId="{00DB184A-ECF2-4846-87F3-A4C31C12DFAA}" type="presParOf" srcId="{E17E0D4F-2BB5-4795-A987-12476029126D}" destId="{EA28637B-5FCD-4C2C-AFFD-1ADCBD50F261}" srcOrd="0" destOrd="0" presId="urn:microsoft.com/office/officeart/2005/8/layout/process1"/>
    <dgm:cxn modelId="{6A9C75BA-AF7D-4BE4-8AB6-F9D22A150509}" type="presOf" srcId="{B7352CEE-3972-4669-BC83-CBE82C0075A7}" destId="{EA28637B-5FCD-4C2C-AFFD-1ADCBD50F26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E894F14B-104B-4914-8054-8B4521C6685E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>
          <a:defPPr/>
        </a:lstStyle>
        <a:p>
          <a:pPr/>
          <a:endParaRPr lang="ru-RU"/>
        </a:p>
      </dgm:t>
    </dgm:pt>
    <dgm:pt modelId="{9512489E-2507-4094-8292-5F9D6CEC1F6B}" type="parTrans" cxnId="{F214E110-3508-4B1D-89D2-BD0E4142C76B}">
      <dgm:prSet/>
      <dgm:spPr/>
      <dgm:t>
        <a:bodyPr/>
        <a:lstStyle>
          <a:defPPr/>
        </a:lstStyle>
        <a:p>
          <a:pPr/>
          <a:endParaRPr lang="ru-RU"/>
        </a:p>
      </dgm:t>
    </dgm:pt>
    <dgm:pt modelId="{D008A1EC-D427-4C99-9E71-7260369EDC10}">
      <dgm:prSet custT="1"/>
      <dgm:spPr/>
      <dgm:t>
        <a:bodyPr/>
        <a:lstStyle>
          <a:defPPr/>
        </a:lstStyle>
        <a:p>
          <a:pPr rtl="0"/>
          <a:r>
            <a:rPr lang="ru-RU" sz="2400" b="1" smtClean="0">
              <a:solidFill>
                <a:schemeClr val="accent4">
                  <a:lumMod val="75000"/>
                </a:schemeClr>
              </a:solidFill>
            </a:rPr>
            <a:t>Нестабильный  ученический и педагогический коллектив</a:t>
          </a:r>
          <a:endParaRPr lang="ru-RU" sz="2400" b="1">
            <a:solidFill>
              <a:schemeClr val="accent4">
                <a:lumMod val="75000"/>
              </a:schemeClr>
            </a:solidFill>
          </a:endParaRPr>
        </a:p>
      </dgm:t>
    </dgm:pt>
    <dgm:pt modelId="{8ECF3F9E-6CF5-4311-82E6-0BF32DFCF033}" type="sibTrans" cxnId="{F214E110-3508-4B1D-89D2-BD0E4142C76B}">
      <dgm:prSet/>
      <dgm:spPr/>
      <dgm:t>
        <a:bodyPr/>
        <a:lstStyle>
          <a:defPPr/>
        </a:lstStyle>
        <a:p>
          <a:pPr/>
          <a:endParaRPr lang="ru-RU"/>
        </a:p>
      </dgm:t>
    </dgm:pt>
    <dgm:pt modelId="{DDD30258-7131-4C85-ADDD-81B24B05D950}" type="parTrans" cxnId="{FB01C1FA-D8BC-46B3-9A85-B5C00617AD78}">
      <dgm:prSet/>
      <dgm:spPr/>
      <dgm:t>
        <a:bodyPr/>
        <a:lstStyle>
          <a:defPPr/>
        </a:lstStyle>
        <a:p>
          <a:pPr/>
          <a:endParaRPr lang="ru-RU"/>
        </a:p>
      </dgm:t>
    </dgm:pt>
    <dgm:pt modelId="{EE1AFC60-FA4D-44A6-91D6-DCDD6AE5ACC2}">
      <dgm:prSet custT="1"/>
      <dgm:spPr/>
      <dgm:t>
        <a:bodyPr/>
        <a:lstStyle>
          <a:defPPr/>
        </a:lstStyle>
        <a:p>
          <a:pPr rtl="0"/>
          <a:r>
            <a:rPr lang="ru-RU" sz="2400" b="1" smtClean="0">
              <a:solidFill>
                <a:srgbClr val="7030A0"/>
              </a:solidFill>
            </a:rPr>
            <a:t>Территориальная удаленность школы </a:t>
          </a:r>
          <a:endParaRPr lang="ru-RU" sz="2400" b="1">
            <a:solidFill>
              <a:srgbClr val="7030A0"/>
            </a:solidFill>
          </a:endParaRPr>
        </a:p>
      </dgm:t>
    </dgm:pt>
    <dgm:pt modelId="{F5CB84D7-D999-47C4-99F2-38991176B7AD}" type="sibTrans" cxnId="{FB01C1FA-D8BC-46B3-9A85-B5C00617AD78}">
      <dgm:prSet/>
      <dgm:spPr/>
      <dgm:t>
        <a:bodyPr/>
        <a:lstStyle>
          <a:defPPr/>
        </a:lstStyle>
        <a:p>
          <a:pPr/>
          <a:endParaRPr lang="ru-RU"/>
        </a:p>
      </dgm:t>
    </dgm:pt>
    <dgm:pt modelId="{C0D1BF78-FCEE-4F1D-AE4B-35FE29A67D04}" type="parTrans" cxnId="{D44A826E-AF78-4B03-9A2C-E2CF1C225099}">
      <dgm:prSet/>
      <dgm:spPr/>
      <dgm:t>
        <a:bodyPr/>
        <a:lstStyle>
          <a:defPPr/>
        </a:lstStyle>
        <a:p>
          <a:pPr/>
          <a:endParaRPr lang="ru-RU"/>
        </a:p>
      </dgm:t>
    </dgm:pt>
    <dgm:pt modelId="{D19B3BDC-3363-4E92-B535-F404769CBE03}">
      <dgm:prSet custT="1"/>
      <dgm:spPr/>
      <dgm:t>
        <a:bodyPr/>
        <a:lstStyle>
          <a:defPPr/>
        </a:lstStyle>
        <a:p>
          <a:pPr rtl="0"/>
          <a:r>
            <a:rPr lang="ru-RU" sz="2400" b="1" smtClean="0">
              <a:solidFill>
                <a:srgbClr val="00B050"/>
              </a:solidFill>
            </a:rPr>
            <a:t>Отсутствие транспортной инфраструктуры</a:t>
          </a:r>
          <a:endParaRPr lang="ru-RU" sz="2400" b="1">
            <a:solidFill>
              <a:srgbClr val="00B050"/>
            </a:solidFill>
          </a:endParaRPr>
        </a:p>
      </dgm:t>
    </dgm:pt>
    <dgm:pt modelId="{A9F023FC-BD7A-4F70-95ED-86604FEBDB80}" type="sibTrans" cxnId="{D44A826E-AF78-4B03-9A2C-E2CF1C225099}">
      <dgm:prSet/>
      <dgm:spPr/>
      <dgm:t>
        <a:bodyPr/>
        <a:lstStyle>
          <a:defPPr/>
        </a:lstStyle>
        <a:p>
          <a:pPr/>
          <a:endParaRPr lang="ru-RU"/>
        </a:p>
      </dgm:t>
    </dgm:pt>
    <dgm:pt modelId="{4E1A48B4-4F6E-4847-8353-DF2AE98198D8}" type="pres">
      <dgm:prSet presAssocID="{E894F14B-104B-4914-8054-8B4521C6685E}" presName="Name0">
        <dgm:presLayoutVars>
          <dgm:chMax val="5"/>
          <dgm:chPref val="5"/>
          <dgm:dir/>
          <dgm:animLvl val="lvl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71084D75-E064-4027-9CF9-7DFC9CDC3173}" type="pres">
      <dgm:prSet presAssocID="{D008A1EC-D427-4C99-9E71-7260369EDC10}" presName="parentText1" presStyleLbl="node1" presStyleCnt="3" custScaleY="118556" custLinFactNeighborX="6385" custLinFactNeighborY="-87384">
        <dgm:presLayoutVars>
          <dgm:chMax/>
          <dgm:chPref val="3"/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348C6F6B-CCD9-4288-9C42-8E153F40B9A8}" type="pres">
      <dgm:prSet presAssocID="{EE1AFC60-FA4D-44A6-91D6-DCDD6AE5ACC2}" presName="parentText2" presStyleLbl="node1" presStyleIdx="1" presStyleCnt="3" custScaleX="110198" custScaleY="102546" custLinFactNeighborX="-2195" custLinFactNeighborY="-77508">
        <dgm:presLayoutVars>
          <dgm:chMax/>
          <dgm:chPref val="3"/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4AE9CB68-816D-4CCF-885D-3874936BF9F4}" type="pres">
      <dgm:prSet presAssocID="{D19B3BDC-3363-4E92-B535-F404769CBE03}" presName="parentText3" presStyleLbl="node1" presStyleIdx="2" presStyleCnt="3" custScaleX="142410" custScaleY="101054" custLinFactNeighborX="-13083" custLinFactNeighborY="-59568">
        <dgm:presLayoutVars>
          <dgm:chMax/>
          <dgm:chPref val="3"/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</dgm:ptLst>
  <dgm:cxnLst>
    <dgm:cxn modelId="{F214E110-3508-4B1D-89D2-BD0E4142C76B}" srcId="{E894F14B-104B-4914-8054-8B4521C6685E}" destId="{D008A1EC-D427-4C99-9E71-7260369EDC10}" srcOrd="0" destOrd="0" parTransId="{9512489E-2507-4094-8292-5F9D6CEC1F6B}" sibTransId="{8ECF3F9E-6CF5-4311-82E6-0BF32DFCF033}"/>
    <dgm:cxn modelId="{FB01C1FA-D8BC-46B3-9A85-B5C00617AD78}" srcId="{E894F14B-104B-4914-8054-8B4521C6685E}" destId="{EE1AFC60-FA4D-44A6-91D6-DCDD6AE5ACC2}" srcOrd="1" destOrd="0" parTransId="{DDD30258-7131-4C85-ADDD-81B24B05D950}" sibTransId="{F5CB84D7-D999-47C4-99F2-38991176B7AD}"/>
    <dgm:cxn modelId="{D44A826E-AF78-4B03-9A2C-E2CF1C225099}" srcId="{E894F14B-104B-4914-8054-8B4521C6685E}" destId="{D19B3BDC-3363-4E92-B535-F404769CBE03}" srcOrd="2" destOrd="0" parTransId="{C0D1BF78-FCEE-4F1D-AE4B-35FE29A67D04}" sibTransId="{A9F023FC-BD7A-4F70-95ED-86604FEBDB80}"/>
    <dgm:cxn modelId="{F4F6C961-D81F-4398-A03A-2CA2CD6539D1}" type="presOf" srcId="{E894F14B-104B-4914-8054-8B4521C6685E}" destId="{4E1A48B4-4F6E-4847-8353-DF2AE98198D8}" srcOrd="0" destOrd="0" presId="urn:microsoft.com/office/officeart/2009/3/layout/IncreasingArrowsProcess"/>
    <dgm:cxn modelId="{52AB4571-33DC-41DA-ACBF-654E46294CDB}" type="presParOf" srcId="{4E1A48B4-4F6E-4847-8353-DF2AE98198D8}" destId="{71084D75-E064-4027-9CF9-7DFC9CDC3173}" srcOrd="0" destOrd="0" presId="urn:microsoft.com/office/officeart/2009/3/layout/IncreasingArrowsProcess"/>
    <dgm:cxn modelId="{0DC25054-567C-4F2F-86FF-02D891498ACB}" type="presOf" srcId="{D008A1EC-D427-4C99-9E71-7260369EDC10}" destId="{71084D75-E064-4027-9CF9-7DFC9CDC3173}" srcOrd="0" destOrd="0" presId="urn:microsoft.com/office/officeart/2009/3/layout/IncreasingArrowsProcess"/>
    <dgm:cxn modelId="{CFA4026F-04F4-4440-8031-E51B4A2D1383}" type="presParOf" srcId="{4E1A48B4-4F6E-4847-8353-DF2AE98198D8}" destId="{348C6F6B-CCD9-4288-9C42-8E153F40B9A8}" srcOrd="1" destOrd="0" presId="urn:microsoft.com/office/officeart/2009/3/layout/IncreasingArrowsProcess"/>
    <dgm:cxn modelId="{CCD9D67E-118C-44C5-8B2B-4862C6468402}" type="presOf" srcId="{EE1AFC60-FA4D-44A6-91D6-DCDD6AE5ACC2}" destId="{348C6F6B-CCD9-4288-9C42-8E153F40B9A8}" srcOrd="0" destOrd="0" presId="urn:microsoft.com/office/officeart/2009/3/layout/IncreasingArrowsProcess"/>
    <dgm:cxn modelId="{9AD42FEC-CE1C-4974-B96F-0DEA241CEBC3}" type="presParOf" srcId="{4E1A48B4-4F6E-4847-8353-DF2AE98198D8}" destId="{4AE9CB68-816D-4CCF-885D-3874936BF9F4}" srcOrd="2" destOrd="0" presId="urn:microsoft.com/office/officeart/2009/3/layout/IncreasingArrowsProcess"/>
    <dgm:cxn modelId="{5F43E6A2-E4DB-4A14-8FAF-938ECD71F7D5}" type="presOf" srcId="{D19B3BDC-3363-4E92-B535-F404769CBE03}" destId="{4AE9CB68-816D-4CCF-885D-3874936BF9F4}" srcOrd="0" destOrd="0" presId="urn:microsoft.com/office/officeart/2009/3/layout/IncreasingArrowsProces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" name="Группа 1"/>
      <dsp:cNvGrpSpPr/>
    </dsp:nvGrpSpPr>
    <dsp:grpSpPr>
      <a:xfrm>
        <a:off x="0" y="0"/>
        <a:ext cx="9613861" cy="1080938"/>
        <a:chExt cx="9613861" cy="1080938"/>
      </a:xfrm>
    </dsp:grpSpPr>
    <dsp:sp modelId="{EA28637B-5FCD-4C2C-AFFD-1ADCBD50F261}">
      <dsp:nvSpPr>
        <dsp:cNvPr id="3" name="Скругленный прямоугольник 2"/>
        <dsp:cNvSpPr/>
      </dsp:nvSpPr>
      <dsp:spPr bwMode="white">
        <a:xfrm>
          <a:off x="0" y="0"/>
          <a:ext cx="9613861" cy="108093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37160" tIns="137160" rIns="137160" bIns="137160" anchor="ctr"/>
        <a:lstStyle>
          <a:defPPr/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smtClean="0">
              <a:solidFill>
                <a:srgbClr val="FF0000"/>
              </a:solidFill>
            </a:rPr>
            <a:t>Особенности школы </a:t>
          </a:r>
          <a:endParaRPr lang="ru-RU" sz="3600" b="1">
            <a:solidFill>
              <a:srgbClr val="FF0000"/>
            </a:solidFill>
          </a:endParaRPr>
        </a:p>
      </dsp:txBody>
      <dsp:txXfrm>
        <a:off x="31660" y="31660"/>
        <a:ext cx="9550541" cy="1017619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7" name="Группа 1"/>
      <dsp:cNvGrpSpPr/>
    </dsp:nvGrpSpPr>
    <dsp:grpSpPr>
      <a:xfrm>
        <a:off x="0" y="0"/>
        <a:ext cx="11022588" cy="2675515"/>
        <a:chExt cx="11022588" cy="2675515"/>
      </a:xfrm>
    </dsp:grpSpPr>
    <dsp:sp modelId="{71084D75-E064-4027-9CF9-7DFC9CDC3173}">
      <dsp:nvSpPr>
        <dsp:cNvPr id="8" name="Стрелка вправо 2"/>
        <dsp:cNvSpPr/>
      </dsp:nvSpPr>
      <dsp:spPr bwMode="white">
        <a:xfrm>
          <a:off x="0" y="318809"/>
          <a:ext cx="11022588" cy="1605309"/>
        </a:xfrm>
        <a:prstGeom prst="rightArrow">
          <a:avLst>
            <a:gd name="adj1" fmla="val 50000"/>
            <a:gd name="adj2" fmla="val 5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>
            <a:shade val="50000"/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91439" tIns="91439" rIns="304800" bIns="254842" anchor="ctr"/>
        <a:lstStyle>
          <a:defPPr/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smtClean="0">
              <a:solidFill>
                <a:schemeClr val="accent4">
                  <a:lumMod val="75000"/>
                </a:schemeClr>
              </a:solidFill>
            </a:rPr>
            <a:t>Нестабильный  ученический и педагогический коллектив</a:t>
          </a:r>
          <a:endParaRPr lang="ru-RU" sz="2400" b="1">
            <a:solidFill>
              <a:schemeClr val="accent4">
                <a:lumMod val="75000"/>
              </a:schemeClr>
            </a:solidFill>
          </a:endParaRPr>
        </a:p>
      </dsp:txBody>
      <dsp:txXfrm>
        <a:off x="0" y="720136"/>
        <a:ext cx="10621261" cy="802654"/>
      </dsp:txXfrm>
    </dsp:sp>
    <dsp:sp modelId="{348C6F6B-CCD9-4288-9C42-8E153F40B9A8}">
      <dsp:nvSpPr>
        <dsp:cNvPr id="4" name="Стрелка вправо 3"/>
        <dsp:cNvSpPr/>
      </dsp:nvSpPr>
      <dsp:spPr bwMode="white">
        <a:xfrm>
          <a:off x="3243025" y="823785"/>
          <a:ext cx="7627631" cy="1605309"/>
        </a:xfrm>
        <a:prstGeom prst="rightArrow">
          <a:avLst>
            <a:gd name="adj1" fmla="val 50000"/>
            <a:gd name="adj2" fmla="val 5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>
            <a:shade val="50000"/>
            <a:hueOff val="0"/>
            <a:satOff val="2876"/>
            <a:lumOff val="24314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91439" tIns="91439" rIns="304800" bIns="254842" anchor="ctr"/>
        <a:lstStyle>
          <a:defPPr/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smtClean="0">
              <a:solidFill>
                <a:srgbClr val="7030A0"/>
              </a:solidFill>
            </a:rPr>
            <a:t>Территориальная удаленность школы </a:t>
          </a:r>
          <a:endParaRPr lang="ru-RU" sz="2400" b="1">
            <a:solidFill>
              <a:srgbClr val="7030A0"/>
            </a:solidFill>
          </a:endParaRPr>
        </a:p>
      </dsp:txBody>
      <dsp:txXfrm>
        <a:off x="3243025" y="1225112"/>
        <a:ext cx="7226304" cy="802654"/>
      </dsp:txXfrm>
    </dsp:sp>
    <dsp:sp modelId="{4AE9CB68-816D-4CCF-885D-3874936BF9F4}">
      <dsp:nvSpPr>
        <dsp:cNvPr id="9" name="Стрелка вправо 4"/>
        <dsp:cNvSpPr/>
      </dsp:nvSpPr>
      <dsp:spPr bwMode="white">
        <a:xfrm>
          <a:off x="6401065" y="1625963"/>
          <a:ext cx="4232674" cy="1605309"/>
        </a:xfrm>
        <a:prstGeom prst="rightArrow">
          <a:avLst>
            <a:gd name="adj1" fmla="val 50000"/>
            <a:gd name="adj2" fmla="val 5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>
            <a:tint val="55000"/>
            <a:hueOff val="0"/>
            <a:satOff val="-1437"/>
            <a:lumOff val="-12156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91439" tIns="91439" rIns="304800" bIns="254842" anchor="ctr"/>
        <a:lstStyle>
          <a:defPPr/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smtClean="0">
              <a:solidFill>
                <a:srgbClr val="00B050"/>
              </a:solidFill>
            </a:rPr>
            <a:t>Отсутствие транспортной инфраструктуры</a:t>
          </a:r>
          <a:endParaRPr lang="ru-RU" sz="2400" b="1">
            <a:solidFill>
              <a:srgbClr val="00B050"/>
            </a:solidFill>
          </a:endParaRPr>
        </a:p>
      </dsp:txBody>
      <dsp:txXfrm>
        <a:off x="6401065" y="2027290"/>
        <a:ext cx="3831347" cy="802654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/>
          <dgm:rule type="h" fact="1.5"/>
          <dgm:rule type="primFontSz" val="5"/>
          <dgm:rule type="h" val="INF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/>
            </dgm:ruleLst>
          </dgm:layoutNode>
        </dgm:layoutNode>
      </dgm:forEach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defPPr/>
            <a:lvl1pPr algn="l">
              <a:defRPr sz="1300"/>
            </a:lvl1pPr>
          </a:lstStyle>
          <a:p>
            <a:pPr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defPPr/>
            <a:lvl1pPr algn="r">
              <a:defRPr sz="1300"/>
            </a:lvl1pPr>
          </a:lstStyle>
          <a:p>
            <a:pPr/>
            <a:fld id="{0BA28CE6-C2B3-4F72-B502-5B3DFC1AD26A}" type="datetimeFigureOut">
              <a:rPr lang="ru-RU" smtClean="0"/>
              <a:pPr/>
              <a:t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>
            <a:defPPr/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defPPr/>
            <a:lvl1pPr algn="l">
              <a:defRPr sz="1300"/>
            </a:lvl1pPr>
          </a:lstStyle>
          <a:p>
            <a:pPr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defPPr/>
            <a:lvl1pPr algn="r">
              <a:defRPr sz="1300"/>
            </a:lvl1pPr>
          </a:lstStyle>
          <a:p>
            <a:pPr/>
            <a:fld id="{D4C045F5-B8AC-48AF-9399-B69225841A44}" type="slidenum">
              <a:rPr lang="ru-RU" smtClean="0"/>
              <a:pPr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D4C045F5-B8AC-48AF-9399-B69225841A4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D4C045F5-B8AC-48AF-9399-B69225841A4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D4C045F5-B8AC-48AF-9399-B69225841A4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/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/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/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/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/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/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/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/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defPPr/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defPPr/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220D1CFF-3C9F-4997-8651-26C369D0F609}" type="datetimeFigureOut">
              <a:rPr lang="ru-RU" smtClean="0"/>
              <a:pPr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6158C123-2221-44AF-A8CE-285BD7B03764}" type="slidenum">
              <a:rPr lang="ru-RU" smtClean="0"/>
              <a:pPr/>
              <a:t/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220D1CFF-3C9F-4997-8651-26C369D0F609}" type="datetimeFigureOut">
              <a:rPr lang="ru-RU" smtClean="0"/>
              <a:pPr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6158C123-2221-44AF-A8CE-285BD7B03764}" type="slidenum">
              <a:rPr lang="ru-RU" smtClean="0"/>
              <a:pPr/>
              <a:t/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defPPr/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>
            <a:defPPr/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defPPr/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>
            <a:defPPr/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220D1CFF-3C9F-4997-8651-26C369D0F609}" type="datetimeFigureOut">
              <a:rPr lang="ru-RU" smtClean="0"/>
              <a:pPr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6158C123-2221-44AF-A8CE-285BD7B03764}" type="slidenum">
              <a:rPr lang="ru-RU" smtClean="0"/>
              <a:pPr/>
              <a:t/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220D1CFF-3C9F-4997-8651-26C369D0F609}" type="datetimeFigureOut">
              <a:rPr lang="ru-RU" smtClean="0"/>
              <a:pPr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6158C123-2221-44AF-A8CE-285BD7B03764}" type="slidenum">
              <a:rPr lang="ru-RU" smtClean="0"/>
              <a:pPr/>
              <a:t/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>
              <a:pPr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>
              <a:pPr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>
              <a:pPr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>
              <a:pPr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>
              <a:pPr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>
              <a:pPr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>
              <a:pPr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>
              <a:p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220D1CFF-3C9F-4997-8651-26C369D0F609}" type="datetimeFigureOut">
              <a:rPr lang="ru-RU" smtClean="0"/>
              <a:pPr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/>
            <a:fld id="{6158C123-2221-44AF-A8CE-285BD7B03764}" type="slidenum">
              <a:rPr lang="ru-RU" smtClean="0"/>
              <a:pPr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image" Target="../media/image25.jpeg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8.png" /><Relationship Id="rId4" Type="http://schemas.openxmlformats.org/officeDocument/2006/relationships/image" Target="../media/image19.png" /><Relationship Id="rId5" Type="http://schemas.openxmlformats.org/officeDocument/2006/relationships/image" Target="../media/image20.png" /><Relationship Id="rId6" Type="http://schemas.openxmlformats.org/officeDocument/2006/relationships/image" Target="../media/image21.png" /><Relationship Id="rId7" Type="http://schemas.openxmlformats.org/officeDocument/2006/relationships/image" Target="../media/image22.jpeg" /><Relationship Id="rId8" Type="http://schemas.openxmlformats.org/officeDocument/2006/relationships/image" Target="../media/image23.jpeg" /><Relationship Id="rId9" Type="http://schemas.openxmlformats.org/officeDocument/2006/relationships/image" Target="../media/image2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6.png" /><Relationship Id="rId3" Type="http://schemas.openxmlformats.org/officeDocument/2006/relationships/image" Target="../media/image2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diagramLayout" Target="../diagrams/layout2.xml" /><Relationship Id="rId11" Type="http://schemas.openxmlformats.org/officeDocument/2006/relationships/diagramQuickStyle" Target="../diagrams/quickStyle2.xml" /><Relationship Id="rId12" Type="http://schemas.openxmlformats.org/officeDocument/2006/relationships/diagramColors" Target="../diagrams/colors2.xml" /><Relationship Id="rId13" Type="http://schemas.openxmlformats.org/officeDocument/2006/relationships/image" Target="../media/image2.jpeg" /><Relationship Id="rId14" Type="http://schemas.openxmlformats.org/officeDocument/2006/relationships/image" Target="../media/image3.jpeg" /><Relationship Id="rId2" Type="http://schemas.openxmlformats.org/officeDocument/2006/relationships/notesSlide" Target="../notesSlides/notesSlide2.xml" 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diagramColors" Target="../diagrams/colors1.xml" /><Relationship Id="rId8" Type="http://schemas.microsoft.com/office/2007/relationships/diagramDrawing" Target="../diagrams/drawing2.xml" /><Relationship Id="rId9" Type="http://schemas.openxmlformats.org/officeDocument/2006/relationships/diagramData" Target="../diagrams/data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47730" y="141668"/>
            <a:ext cx="11140225" cy="29106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</a:t>
            </a:r>
            <a:endParaRPr lang="ru-RU" sz="3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школа № 156 </a:t>
            </a:r>
            <a:r>
              <a:rPr lang="ru-RU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имени </a:t>
            </a:r>
            <a:r>
              <a:rPr lang="ru-RU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Героя Советского Союза Ерофеева Г.П.</a:t>
            </a:r>
            <a:r>
              <a:rPr lang="ru-RU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успеха в </a:t>
            </a:r>
            <a:r>
              <a:rPr lang="ru-RU" sz="3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 - к </a:t>
            </a:r>
            <a:r>
              <a:rPr lang="ru-RU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успеху в жизни»</a:t>
            </a:r>
            <a:endParaRPr lang="ru-RU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203" y="3058879"/>
            <a:ext cx="5702487" cy="37991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62" y="578778"/>
            <a:ext cx="10212512" cy="890426"/>
          </a:xfrm>
        </p:spPr>
        <p:txBody>
          <a:bodyPr>
            <a:normAutofit/>
          </a:bodyPr>
          <a:lstStyle>
            <a:defPPr/>
          </a:lstStyle>
          <a:p>
            <a:r>
              <a:rPr lang="ru-RU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подразделения МАОУ СШ №156</a:t>
            </a:r>
            <a:endParaRPr lang="ru-RU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561" y="1325367"/>
            <a:ext cx="9021470" cy="5106255"/>
          </a:xfrm>
        </p:spPr>
        <p:txBody>
          <a:bodyPr>
            <a:normAutofit/>
          </a:bodyPr>
          <a:lstStyle>
            <a:defPPr/>
          </a:lstStyle>
          <a:p>
            <a:pPr marL="0" indent="0" algn="ctr">
              <a:buNone/>
            </a:pP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дополнительного образования «Созвездие» 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887" y="5064815"/>
            <a:ext cx="1292464" cy="1292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75" y="4470647"/>
            <a:ext cx="1981372" cy="1579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1718" y="4942884"/>
            <a:ext cx="1109568" cy="141439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40394" y="225039"/>
            <a:ext cx="10774342" cy="10886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2300" b="1" smtClean="0">
                <a:solidFill>
                  <a:schemeClr val="accent1">
                    <a:lumMod val="50000"/>
                  </a:schemeClr>
                </a:solidFill>
              </a:rPr>
              <a:t>ПРЕДПРОФИЛЬНОЕ ОБУЧЕНИЕ</a:t>
            </a:r>
            <a:endParaRPr lang="ru-RU" sz="2300" b="1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300" b="1">
                <a:solidFill>
                  <a:schemeClr val="accent1">
                    <a:lumMod val="50000"/>
                  </a:schemeClr>
                </a:solidFill>
              </a:rPr>
              <a:t>ПОМОЧЬ </a:t>
            </a:r>
            <a:r>
              <a:rPr lang="ru-RU" sz="2300" b="1" smtClean="0">
                <a:solidFill>
                  <a:schemeClr val="accent1">
                    <a:lumMod val="50000"/>
                  </a:schemeClr>
                </a:solidFill>
              </a:rPr>
              <a:t>ОБУЧАЮЩИМСЯ </a:t>
            </a:r>
            <a:r>
              <a:rPr lang="ru-RU" sz="2300" b="1">
                <a:solidFill>
                  <a:schemeClr val="accent1">
                    <a:lumMod val="50000"/>
                  </a:schemeClr>
                </a:solidFill>
              </a:rPr>
              <a:t>ОПРЕДЕЛИТЬСЯ В  ВЫБОРЕ  БУДУЩЕГО ПРОФИЛЯ  ОБУЧЕНИЯ  И </a:t>
            </a:r>
            <a:r>
              <a:rPr lang="ru-RU" sz="2300" b="1" smtClean="0">
                <a:solidFill>
                  <a:schemeClr val="accent1">
                    <a:lumMod val="50000"/>
                  </a:schemeClr>
                </a:solidFill>
              </a:rPr>
              <a:t>ПРОФЕССИИ-</a:t>
            </a:r>
            <a:r>
              <a:rPr lang="ru-RU" sz="2300" b="1">
                <a:solidFill>
                  <a:srgbClr val="A5B592">
                    <a:lumMod val="50000"/>
                  </a:srgbClr>
                </a:solidFill>
              </a:rPr>
              <a:t> 2020-2021 г</a:t>
            </a:r>
            <a:r>
              <a:rPr lang="ru-RU" sz="2300" b="1" smtClean="0">
                <a:solidFill>
                  <a:srgbClr val="A5B592">
                    <a:lumMod val="50000"/>
                  </a:srgbClr>
                </a:solidFill>
              </a:rPr>
              <a:t>.</a:t>
            </a:r>
            <a:endParaRPr lang="ru-RU" sz="23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6067" y="4498081"/>
            <a:ext cx="951058" cy="15241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2453" y="1455251"/>
            <a:ext cx="3732319" cy="27962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83" y="1459649"/>
            <a:ext cx="4120003" cy="27466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4165" y="1397307"/>
            <a:ext cx="2236653" cy="29896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4165" y="4470647"/>
            <a:ext cx="2291843" cy="229184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4388"/>
            <a:ext cx="8596668" cy="1089060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3200" b="1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педагогическими кадрами.</a:t>
            </a:r>
            <a:br>
              <a:rPr lang="ru-RU" sz="3200" b="1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базовые площадки. </a:t>
            </a:r>
            <a:endParaRPr lang="ru-RU" sz="32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2769" y="1315094"/>
            <a:ext cx="8126858" cy="544528"/>
          </a:xfrm>
        </p:spPr>
        <p:txBody>
          <a:bodyPr/>
          <a:lstStyle>
            <a:defPPr/>
          </a:lstStyle>
          <a:p>
            <a:pPr algn="ctr"/>
            <a:r>
              <a:rPr lang="ru-RU" sz="3200" b="1" i="1" smtClean="0">
                <a:solidFill>
                  <a:schemeClr val="accent1">
                    <a:lumMod val="75000"/>
                  </a:schemeClr>
                </a:solidFill>
              </a:rPr>
              <a:t>По работе с молодыми педагогами</a:t>
            </a:r>
            <a:endParaRPr lang="ru-RU" sz="3200" b="1" i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49" y="1884491"/>
            <a:ext cx="9493322" cy="735419"/>
          </a:xfrm>
        </p:spPr>
        <p:txBody>
          <a:bodyPr>
            <a:normAutofit lnSpcReduction="10000"/>
          </a:bodyPr>
          <a:lstStyle>
            <a:defPPr/>
          </a:lstStyle>
          <a:p>
            <a:pPr marL="0" indent="0" algn="ctr">
              <a:buNone/>
            </a:pP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Руководитель-  Ткаченко Юлия Григорьевна</a:t>
            </a:r>
            <a:endParaRPr lang="ru-RU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Проведено 9 мероприятий городского и школьного уровня.</a:t>
            </a:r>
            <a:endParaRPr lang="ru-RU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48" y="2812508"/>
            <a:ext cx="4119937" cy="34868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519" y="2812508"/>
            <a:ext cx="4083641" cy="348684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6032"/>
            <a:ext cx="8596668" cy="1253448"/>
          </a:xfrm>
        </p:spPr>
        <p:txBody>
          <a:bodyPr/>
          <a:lstStyle>
            <a:defPPr/>
          </a:lstStyle>
          <a:p>
            <a:pPr algn="ctr"/>
            <a:r>
              <a:rPr lang="ru-RU" sz="3200" b="1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педагогическими кадрами.</a:t>
            </a:r>
            <a:br>
              <a:rPr lang="ru-RU" sz="3200" b="1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</a:t>
            </a:r>
            <a:r>
              <a:rPr lang="ru-RU" sz="3200" b="1" smtClean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</a:t>
            </a:r>
            <a:r>
              <a:rPr lang="ru-RU" sz="3200" b="1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</a:t>
            </a:r>
            <a:r>
              <a:rPr lang="ru-RU" b="1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1384" y="1428108"/>
            <a:ext cx="8815227" cy="513708"/>
          </a:xfrm>
        </p:spPr>
        <p:txBody>
          <a:bodyPr/>
          <a:lstStyle>
            <a:defPPr/>
          </a:lstStyle>
          <a:p>
            <a:pPr algn="ctr"/>
            <a:r>
              <a:rPr lang="ru-RU" sz="3200" b="1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Образование</a:t>
            </a:r>
            <a:endParaRPr lang="ru-RU" sz="3200" b="1" i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745" y="2065107"/>
            <a:ext cx="8879221" cy="1191801"/>
          </a:xfrm>
        </p:spPr>
        <p:txBody>
          <a:bodyPr/>
          <a:lstStyle>
            <a:defPPr/>
          </a:lstStyle>
          <a:p>
            <a:pPr marL="0" lvl="0" indent="0" algn="ctr">
              <a:buClr>
                <a:srgbClr val="90C226"/>
              </a:buClr>
              <a:buNone/>
            </a:pPr>
            <a:r>
              <a:rPr lang="ru-RU" b="1">
                <a:solidFill>
                  <a:srgbClr val="90C226">
                    <a:lumMod val="75000"/>
                  </a:srgbClr>
                </a:solidFill>
              </a:rPr>
              <a:t>Руковод</a:t>
            </a:r>
            <a:r>
              <a:rPr lang="ru-RU">
                <a:solidFill>
                  <a:srgbClr val="90C226">
                    <a:lumMod val="75000"/>
                  </a:srgbClr>
                </a:solidFill>
              </a:rPr>
              <a:t>итель</a:t>
            </a:r>
            <a:r>
              <a:rPr lang="ru-RU" b="1">
                <a:solidFill>
                  <a:srgbClr val="90C226">
                    <a:lumMod val="75000"/>
                  </a:srgbClr>
                </a:solidFill>
              </a:rPr>
              <a:t> –</a:t>
            </a:r>
            <a:endParaRPr lang="ru-RU" b="1">
              <a:solidFill>
                <a:srgbClr val="90C226">
                  <a:lumMod val="75000"/>
                </a:srgbClr>
              </a:solidFill>
            </a:endParaRPr>
          </a:p>
          <a:p>
            <a:pPr marL="0" lvl="0" indent="0" algn="ctr">
              <a:buClr>
                <a:srgbClr val="90C226"/>
              </a:buClr>
              <a:buNone/>
            </a:pPr>
            <a:r>
              <a:rPr lang="ru-RU" b="1" err="1">
                <a:solidFill>
                  <a:srgbClr val="90C226">
                    <a:lumMod val="75000"/>
                  </a:srgbClr>
                </a:solidFill>
              </a:rPr>
              <a:t>Габитова Галина Александровна</a:t>
            </a:r>
            <a:endParaRPr lang="ru-RU" b="1">
              <a:solidFill>
                <a:srgbClr val="90C226">
                  <a:lumMod val="75000"/>
                </a:srgbClr>
              </a:solidFill>
            </a:endParaRPr>
          </a:p>
          <a:p>
            <a:pPr marL="0" lvl="0" indent="0" algn="ctr">
              <a:buClr>
                <a:srgbClr val="90C226"/>
              </a:buClr>
              <a:buNone/>
            </a:pPr>
            <a:r>
              <a:rPr lang="ru-RU" b="1">
                <a:solidFill>
                  <a:srgbClr val="90C226">
                    <a:lumMod val="75000"/>
                  </a:srgbClr>
                </a:solidFill>
              </a:rPr>
              <a:t>Проведено 5 мероприятий городского и школьного уровня. </a:t>
            </a:r>
            <a:endParaRPr lang="ru-RU" b="1">
              <a:solidFill>
                <a:srgbClr val="90C226">
                  <a:lumMod val="75000"/>
                </a:srgbClr>
              </a:solidFill>
            </a:endParaRPr>
          </a:p>
          <a:p>
            <a:pPr/>
            <a:endParaRPr lang="ru-RU"/>
          </a:p>
        </p:txBody>
      </p:sp>
      <p:pic>
        <p:nvPicPr>
          <p:cNvPr id="4098" name="Picture 2" descr="http://xn--156-5cd3cgu2f.xn--p1ai/wp-content/uploads/2020/11/20201105_140248-rota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237" y="3495515"/>
            <a:ext cx="3739794" cy="308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xn--156-5cd3cgu2f.xn--p1ai/wp-content/uploads/2020/12/20201126_155958-1210x6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8723" y="3485615"/>
            <a:ext cx="4027470" cy="309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593" y="517132"/>
            <a:ext cx="8596668" cy="1320800"/>
          </a:xfrm>
        </p:spPr>
        <p:txBody>
          <a:bodyPr/>
          <a:lstStyle>
            <a:defPPr/>
          </a:lstStyle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базовая площадка.</a:t>
            </a:r>
            <a:b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навстечу школе</a:t>
            </a:r>
            <a:r>
              <a:rPr lang="ru-RU" smtClean="0"/>
              <a:t>.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695236"/>
            <a:ext cx="9238817" cy="1042009"/>
          </a:xfrm>
        </p:spPr>
        <p:txBody>
          <a:bodyPr/>
          <a:lstStyle>
            <a:defPPr/>
          </a:lstStyle>
          <a:p>
            <a:pPr algn="ctr"/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Руководитель – </a:t>
            </a:r>
            <a:endParaRPr lang="ru-RU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Вольф Вера Александровна</a:t>
            </a:r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702103"/>
            <a:ext cx="4614916" cy="3570269"/>
          </a:xfr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126" y="2707240"/>
            <a:ext cx="4798032" cy="356513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870" y="102742"/>
            <a:ext cx="9565240" cy="595901"/>
          </a:xfrm>
        </p:spPr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педагогов в городских мероприятиях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952" y="708918"/>
            <a:ext cx="5044610" cy="801384"/>
          </a:xfrm>
        </p:spPr>
        <p:txBody>
          <a:bodyPr/>
          <a:lstStyle>
            <a:defPPr/>
          </a:lstStyle>
          <a:p>
            <a:pPr algn="ctr"/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фестиваль инфраструктурных решений-2021</a:t>
            </a:r>
            <a:endParaRPr lang="ru-RU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8499" y="1777429"/>
            <a:ext cx="5383658" cy="4715838"/>
          </a:xfrm>
        </p:spPr>
        <p:txBody>
          <a:bodyPr>
            <a:noAutofit/>
          </a:bodyPr>
          <a:lstStyle>
            <a:defPPr/>
          </a:lstStyle>
          <a:p>
            <a:pPr marL="0" indent="0" algn="just">
              <a:buNone/>
            </a:pPr>
            <a:r>
              <a:rPr lang="ru-RU" sz="2000" smtClean="0">
                <a:solidFill>
                  <a:schemeClr val="accent1">
                    <a:lumMod val="75000"/>
                  </a:schemeClr>
                </a:solidFill>
              </a:rPr>
              <a:t>Номинация «Предметно-пространственная среда как место детской самореализации»- </a:t>
            </a:r>
            <a:r>
              <a:rPr lang="ru-RU" sz="2000" b="1" smtClean="0">
                <a:solidFill>
                  <a:schemeClr val="accent1">
                    <a:lumMod val="75000"/>
                  </a:schemeClr>
                </a:solidFill>
              </a:rPr>
              <a:t>ФИНАЛИСТЫ (Сыченко А.С.,Нестерова Т.А.)</a:t>
            </a:r>
            <a:endParaRPr lang="ru-RU" sz="20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smtClean="0">
                <a:solidFill>
                  <a:schemeClr val="accent1">
                    <a:lumMod val="75000"/>
                  </a:schemeClr>
                </a:solidFill>
              </a:rPr>
              <a:t>Номинация «Здоровье и безопасность детей»-</a:t>
            </a:r>
            <a:r>
              <a:rPr lang="ru-RU" sz="2000" b="1" smtClean="0">
                <a:solidFill>
                  <a:schemeClr val="accent1">
                    <a:lumMod val="75000"/>
                  </a:schemeClr>
                </a:solidFill>
              </a:rPr>
              <a:t>ФИНАЛИСТЫ </a:t>
            </a:r>
            <a:r>
              <a:rPr lang="ru-RU" sz="2000" smtClean="0">
                <a:solidFill>
                  <a:schemeClr val="accent1">
                    <a:lumMod val="75000"/>
                  </a:schemeClr>
                </a:solidFill>
              </a:rPr>
              <a:t>(Метелкина Е.В., Филюшкина Н.Г.)</a:t>
            </a:r>
            <a:endParaRPr lang="ru-RU" sz="200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smtClean="0">
                <a:solidFill>
                  <a:schemeClr val="accent1">
                    <a:lumMod val="75000"/>
                  </a:schemeClr>
                </a:solidFill>
              </a:rPr>
              <a:t>Номинация «Организация дистанционного обучения»-</a:t>
            </a:r>
            <a:r>
              <a:rPr lang="ru-RU" sz="2000" b="1" smtClean="0">
                <a:solidFill>
                  <a:schemeClr val="accent1">
                    <a:lumMod val="75000"/>
                  </a:schemeClr>
                </a:solidFill>
              </a:rPr>
              <a:t>ФИНАЛИСТЫ </a:t>
            </a:r>
            <a:r>
              <a:rPr lang="ru-RU" sz="2000" smtClean="0">
                <a:solidFill>
                  <a:schemeClr val="accent1">
                    <a:lumMod val="75000"/>
                  </a:schemeClr>
                </a:solidFill>
              </a:rPr>
              <a:t>(Малахова Е.С., Денисова А.С., Ярлыкова С.В.)</a:t>
            </a:r>
            <a:endParaRPr lang="ru-RU" sz="200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smtClean="0">
                <a:solidFill>
                  <a:schemeClr val="accent1">
                    <a:lumMod val="75000"/>
                  </a:schemeClr>
                </a:solidFill>
              </a:rPr>
              <a:t>Номинация «Создание культурно-воспитывающей среды для самоопределения, проб и самореализации обучающихся»-участник</a:t>
            </a:r>
            <a:r>
              <a:rPr lang="ru-RU" sz="2000" b="1" smtClean="0">
                <a:solidFill>
                  <a:schemeClr val="accent1">
                    <a:lumMod val="75000"/>
                  </a:schemeClr>
                </a:solidFill>
              </a:rPr>
              <a:t> (Машурик Е.В.,  Иванова М.В.)</a:t>
            </a:r>
            <a:endParaRPr lang="ru-RU" sz="20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60368" y="852755"/>
            <a:ext cx="4643919" cy="719191"/>
          </a:xfrm>
        </p:spPr>
        <p:txBody>
          <a:bodyPr/>
          <a:lstStyle>
            <a:defPPr/>
          </a:lstStyle>
          <a:p>
            <a:pPr/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Городской конкурс «Урок в городе»-2021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4899" y="1854485"/>
            <a:ext cx="3996649" cy="455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750936" cy="1075362"/>
          </a:xfrm>
        </p:spPr>
        <p:txBody>
          <a:bodyPr>
            <a:normAutofit/>
          </a:bodyPr>
          <a:lstStyle>
            <a:defPPr/>
          </a:lstStyle>
          <a:p>
            <a:r>
              <a:rPr lang="ru-RU" sz="3200" b="1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педагогов в городских </a:t>
            </a:r>
            <a:r>
              <a:rPr lang="ru-RU" sz="3200" b="1" smtClean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мероприятиях.</a:t>
            </a:r>
            <a:br>
              <a:rPr lang="ru-RU" sz="3200" b="1" smtClean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smtClean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ХАКАТОН-2021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8382" y="1726057"/>
            <a:ext cx="4733711" cy="421242"/>
          </a:xfrm>
        </p:spPr>
        <p:txBody>
          <a:bodyPr/>
          <a:lstStyle>
            <a:defPPr/>
          </a:lstStyle>
          <a:p>
            <a:pPr algn="ctr"/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«Школа Будущего»</a:t>
            </a:r>
            <a:endParaRPr lang="ru-RU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1\Desktop\IMG-b4fc1fb41b73076c7e252d61a795c055-V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2693" y="2632566"/>
            <a:ext cx="5548045" cy="337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75" y="1818525"/>
            <a:ext cx="4294598" cy="43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6854"/>
            <a:ext cx="10172176" cy="482885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b="1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педагогов в городских мероприятиях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745" y="1037690"/>
            <a:ext cx="4185623" cy="5661061"/>
          </a:xfrm>
        </p:spPr>
        <p:txBody>
          <a:bodyPr>
            <a:normAutofit fontScale="92500" lnSpcReduction="20000"/>
          </a:bodyPr>
          <a:lstStyle>
            <a:defPPr/>
          </a:lstStyle>
          <a:p>
            <a:pPr marL="114300" indent="0">
              <a:buNone/>
            </a:pPr>
            <a:r>
              <a:rPr lang="ru-RU" sz="21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-Профессиональный  </a:t>
            </a:r>
            <a:r>
              <a:rPr lang="ru-RU" sz="210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конкурса «Учитель года» 2021г.(1 </a:t>
            </a:r>
            <a:r>
              <a:rPr lang="ru-RU" sz="21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участник- Денисова А.С.)</a:t>
            </a:r>
            <a:endParaRPr lang="ru-RU" sz="210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ru-RU" sz="21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-Профессиональный конкурс «Педагогический дебют»(1 участник-Малахова Е.С.)</a:t>
            </a:r>
            <a:endParaRPr lang="ru-RU" sz="210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21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-Конкурс </a:t>
            </a:r>
            <a:r>
              <a:rPr lang="ru-RU" sz="210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  проектных идей  молодых  педагогов «Марафон  проектных  идей»                                (6 проектов, 20 педагогов</a:t>
            </a:r>
            <a:r>
              <a:rPr lang="ru-RU" sz="21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)</a:t>
            </a:r>
            <a:endParaRPr lang="ru-RU" sz="2100">
              <a:solidFill>
                <a:schemeClr val="accent1">
                  <a:lumMod val="75000"/>
                </a:schemeClr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>
              <a:buNone/>
            </a:pPr>
            <a:r>
              <a:rPr lang="ru-RU" sz="21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-Региональный </a:t>
            </a:r>
            <a:r>
              <a:rPr lang="ru-RU" sz="210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атлас образовательных </a:t>
            </a:r>
            <a:r>
              <a:rPr lang="ru-RU" sz="21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практик ( 1 участник- Нестерова Т.А.)</a:t>
            </a:r>
            <a:endParaRPr lang="ru-RU" sz="2100" smtClean="0">
              <a:solidFill>
                <a:schemeClr val="accent1">
                  <a:lumMod val="75000"/>
                </a:schemeClr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>
              <a:buNone/>
            </a:pPr>
            <a:r>
              <a:rPr lang="ru-RU" sz="21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</a:rPr>
              <a:t>-Краевой слёт педагогов развивающего обучения по системе Л.В. Занкова , мастер-класс (1 участник- Титова С.А.)</a:t>
            </a:r>
            <a:endParaRPr lang="ru-RU" sz="2100" smtClean="0">
              <a:solidFill>
                <a:schemeClr val="accent1">
                  <a:lumMod val="75000"/>
                </a:schemeClr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sz="21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-Городской </a:t>
            </a:r>
            <a:r>
              <a:rPr lang="ru-RU" sz="210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профессиональный конкурс «Лучший педагог дополнительного образования 2020» </a:t>
            </a:r>
            <a:r>
              <a:rPr lang="ru-RU" sz="21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(1 участник-Долбилина О.А.)</a:t>
            </a:r>
            <a:endParaRPr lang="ru-RU" sz="280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88383" y="986319"/>
            <a:ext cx="5062483" cy="5055044"/>
          </a:xfrm>
        </p:spPr>
        <p:txBody>
          <a:bodyPr>
            <a:normAutofit fontScale="92500" lnSpcReduction="20000"/>
          </a:bodyPr>
          <a:lstStyle>
            <a:defPPr/>
          </a:lstStyle>
          <a:p>
            <a:pPr marL="0" indent="0">
              <a:lnSpc>
                <a:spcPct val="110000"/>
              </a:lnSpc>
              <a:buNone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-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Конкурсный  отбор </a:t>
            </a:r>
            <a:r>
              <a:rPr lang="ru-RU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для предоставления 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субсидий бюджетам </a:t>
            </a:r>
            <a:r>
              <a:rPr lang="ru-RU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муниципальных районов, городских 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округов</a:t>
            </a:r>
            <a:r>
              <a:rPr lang="ru-RU" sz="28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и </a:t>
            </a:r>
            <a:r>
              <a:rPr lang="ru-RU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муниципальных округов Красноярского края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на проведение мероприятий, направленных на обеспечение безопасного участия детей в дорожном движени</a:t>
            </a:r>
            <a:r>
              <a:rPr lang="ru-RU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и – приобретение для дошкольных образовательных организаций о общеобразовательных учреждений оборудования для формирования навыков безопасного поведения на дороге в 2021 году 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–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ПОБЕДИТЕЛИ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 ( Вольф В.А., Гусаров П.Л., Ташходжаев Г.К.)</a:t>
            </a:r>
            <a:endParaRPr lang="ru-RU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-VII краевой конкурс </a:t>
            </a:r>
            <a:r>
              <a:rPr lang="ru-RU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дополнительных общеобразовательных программ в физкультурно-спортивной 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направленности-</a:t>
            </a:r>
            <a:r>
              <a:rPr lang="ru-RU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ФИНАЛИСТ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 (1 участник-Гусаров П.Л.)</a:t>
            </a:r>
            <a:r>
              <a:rPr lang="ru-RU" sz="28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 sz="280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280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-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Участники </a:t>
            </a:r>
            <a:r>
              <a:rPr lang="ru-RU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городского конкурса «Физическая культура и спорт-альтернатива пагубным привычкам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»(1 участник –Филюшкина Н.Г.)</a:t>
            </a:r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350" y="390418"/>
            <a:ext cx="9422162" cy="1005726"/>
          </a:xfrm>
        </p:spPr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 b="1" err="1" smtClean="0">
                <a:solidFill>
                  <a:schemeClr val="accent1">
                    <a:lumMod val="75000"/>
                  </a:schemeClr>
                </a:solidFill>
              </a:rPr>
              <a:t>Увекочение памяти героя Советского Союза</a:t>
            </a:r>
            <a:br>
              <a:rPr lang="ru-RU" b="1" err="1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err="1" smtClean="0">
                <a:solidFill>
                  <a:schemeClr val="accent1">
                    <a:lumMod val="75000"/>
                  </a:schemeClr>
                </a:solidFill>
              </a:rPr>
              <a:t>Ерофеева Григория Петровича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791" y="1773149"/>
            <a:ext cx="3962400" cy="499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Схема 5"/>
          <p:cNvGraphicFramePr/>
          <p:nvPr/>
        </p:nvGraphicFramePr>
        <p:xfrm>
          <a:off x="628806" y="264462"/>
          <a:ext cx="9613861" cy="1080938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914400" y="991674"/>
          <a:ext cx="11022588" cy="5679582"/>
        </p:xfrm>
        <a:graphic>
          <a:graphicData uri="http://schemas.openxmlformats.org/drawingml/2006/diagram">
            <dgm:relIds xmlns:dgm="http://schemas.openxmlformats.org/drawingml/2006/diagram" r:dm="rId9" r:lo="rId10" r:qs="rId11" r:cs="rId12"/>
          </a:graphicData>
        </a:graphic>
      </p:graphicFrame>
      <p:pic>
        <p:nvPicPr>
          <p:cNvPr id="10" name="Рисунок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0304" y="3154810"/>
            <a:ext cx="5563673" cy="3703190"/>
          </a:xfrm>
          <a:prstGeom prst="rect">
            <a:avLst/>
          </a:prstGeom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92552" y="4008774"/>
            <a:ext cx="2632865" cy="263944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62" y="578778"/>
            <a:ext cx="10212512" cy="890426"/>
          </a:xfrm>
        </p:spPr>
        <p:txBody>
          <a:bodyPr>
            <a:normAutofit/>
          </a:bodyPr>
          <a:lstStyle>
            <a:defPPr/>
          </a:lstStyle>
          <a:p>
            <a:r>
              <a:rPr lang="ru-RU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подразделения МАОУ СШ №156</a:t>
            </a:r>
            <a:endParaRPr lang="ru-RU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561" y="1325367"/>
            <a:ext cx="9021470" cy="5106255"/>
          </a:xfrm>
        </p:spPr>
        <p:txBody>
          <a:bodyPr>
            <a:normAutofit/>
          </a:bodyPr>
          <a:lstStyle>
            <a:defPPr/>
          </a:lstStyle>
          <a:p>
            <a:pPr marL="0" indent="0" algn="ctr">
              <a:buNone/>
            </a:pPr>
            <a:r>
              <a:rPr lang="ru-RU" sz="3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дополнительного образования «Созвездие» </a:t>
            </a:r>
            <a:endParaRPr lang="ru-RU" sz="3600" b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80374" cy="736315"/>
          </a:xfrm>
        </p:spPr>
        <p:txBody>
          <a:bodyPr/>
          <a:lstStyle>
            <a:defPPr/>
          </a:lstStyle>
          <a:p>
            <a:pPr/>
            <a:r>
              <a:rPr 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подразделения МАОУ СШ №156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84271"/>
            <a:ext cx="8918729" cy="5157626"/>
          </a:xfrm>
        </p:spPr>
        <p:txBody>
          <a:bodyPr/>
          <a:lstStyle>
            <a:defPPr/>
          </a:lstStyle>
          <a:p>
            <a:pPr indent="0" algn="just">
              <a:lnSpc>
                <a:spcPct val="115000"/>
              </a:lnSpc>
              <a:buNone/>
            </a:pPr>
            <a:endParaRPr lang="ru-RU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/>
          </a:p>
        </p:txBody>
      </p:sp>
      <p:pic>
        <p:nvPicPr>
          <p:cNvPr id="1026" name="Picture 2" descr="C:\Users\1\Desktop\Svidetelstvo_reg._RF_85-24-35925_ot_16.08.2023g._ShSK_OLI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884" y="1628455"/>
            <a:ext cx="8085762" cy="445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8234"/>
          </a:xfrm>
        </p:spPr>
        <p:txBody>
          <a:bodyPr>
            <a:normAutofit fontScale="90000"/>
          </a:bodyPr>
          <a:lstStyle>
            <a:defPPr/>
          </a:lstStyle>
          <a:p>
            <a:pPr marL="342900" lvl="0">
              <a:lnSpc>
                <a:spcPct val="115000"/>
              </a:lnSpc>
              <a:spcBef>
                <a:spcPts val="1000"/>
              </a:spcBef>
            </a:pPr>
            <a:r>
              <a:rPr lang="ru-RU" b="1">
                <a:solidFill>
                  <a:srgbClr val="00B05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Школьный спортивный клуб «Олимп»</a:t>
            </a:r>
            <a:br>
              <a:rPr lang="ru-RU" b="1">
                <a:solidFill>
                  <a:srgbClr val="00B05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8657"/>
            <a:ext cx="8596668" cy="4592706"/>
          </a:xfrm>
        </p:spPr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9" t="18863" r="9747" b="17668"/>
          <a:stretch>
            <a:fillRect/>
          </a:stretch>
        </p:blipFill>
        <p:spPr bwMode="auto">
          <a:xfrm>
            <a:off x="400693" y="1972638"/>
            <a:ext cx="951387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076" y="-67407"/>
            <a:ext cx="7878498" cy="755776"/>
          </a:xfrm>
        </p:spPr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 sz="3200" b="1">
                <a:solidFill>
                  <a:srgbClr val="00B05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Школьный спортивный клуб «Олимп»</a:t>
            </a:r>
            <a:br>
              <a:rPr lang="ru-RU" sz="3200" b="1">
                <a:solidFill>
                  <a:srgbClr val="00B05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</a:br>
            <a:endParaRPr lang="ru-RU"/>
          </a:p>
        </p:txBody>
      </p:sp>
      <p:pic>
        <p:nvPicPr>
          <p:cNvPr id="6148" name="Picture 4" descr="C:\Users\1\Desktop\8ef1b78ef551488a260b0753c523292c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6" t="24535" r="152" b="3471"/>
          <a:stretch>
            <a:fillRect/>
          </a:stretch>
        </p:blipFill>
        <p:spPr bwMode="auto">
          <a:xfrm>
            <a:off x="4678162" y="3873304"/>
            <a:ext cx="3137045" cy="298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\Desktop\8ef1b78ef551488a260b0753c52329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9"/>
          <a:stretch>
            <a:fillRect/>
          </a:stretch>
        </p:blipFill>
        <p:spPr bwMode="auto">
          <a:xfrm>
            <a:off x="7974886" y="3719244"/>
            <a:ext cx="4217114" cy="313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8ef1b78ef551488a260b0753c523292c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3" t="6038" r="3883" b="8823"/>
          <a:stretch>
            <a:fillRect/>
          </a:stretch>
        </p:blipFill>
        <p:spPr bwMode="auto">
          <a:xfrm>
            <a:off x="0" y="3719244"/>
            <a:ext cx="4407614" cy="313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\Desktop\8ef1b78ef551488a260b0753c523292c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9" t="23745" r="11221" b="19345"/>
          <a:stretch>
            <a:fillRect/>
          </a:stretch>
        </p:blipFill>
        <p:spPr bwMode="auto">
          <a:xfrm>
            <a:off x="3618644" y="606174"/>
            <a:ext cx="4931595" cy="311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/>
          </a:lstStyle>
          <a:p>
            <a:pPr lvl="0" algn="ctr">
              <a:spcBef>
                <a:spcPts val="1000"/>
              </a:spcBef>
            </a:pPr>
            <a:r>
              <a:rPr lang="ru-RU" b="1">
                <a:solidFill>
                  <a:srgbClr val="00B05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Музей образовательного учреждения «Память сердца»</a:t>
            </a:r>
            <a:br>
              <a:rPr lang="ru-RU" b="1">
                <a:solidFill>
                  <a:srgbClr val="00B05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</a:br>
            <a:endParaRPr lang="ru-RU"/>
          </a:p>
        </p:txBody>
      </p:sp>
      <p:pic>
        <p:nvPicPr>
          <p:cNvPr id="5122" name="Picture 2" descr="C:\Users\1\Desktop\sertifika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1"/>
          <a:stretch>
            <a:fillRect/>
          </a:stretch>
        </p:blipFill>
        <p:spPr bwMode="auto">
          <a:xfrm>
            <a:off x="770561" y="1916131"/>
            <a:ext cx="4181583" cy="494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/>
          <a:srcRect l="36863" t="17300" r="38560" b="21675"/>
          <a:stretch>
            <a:fillRect/>
          </a:stretch>
        </p:blipFill>
        <p:spPr bwMode="auto">
          <a:xfrm>
            <a:off x="5965677" y="2121615"/>
            <a:ext cx="3661207" cy="449494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18499"/>
            <a:ext cx="8596668" cy="6174768"/>
          </a:xfrm>
        </p:spPr>
        <p:txBody>
          <a:bodyPr/>
          <a:lstStyle>
            <a:defPPr/>
          </a:lstStyle>
          <a:p>
            <a:pPr marL="0" lvl="0" indent="0" algn="ctr">
              <a:buClr>
                <a:srgbClr val="A5B592"/>
              </a:buClr>
              <a:buNone/>
            </a:pPr>
            <a:r>
              <a:rPr lang="ru-RU" sz="3600" b="1">
                <a:solidFill>
                  <a:srgbClr val="00B05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Музей образовательного учреждения «Память сердца</a:t>
            </a:r>
            <a:r>
              <a:rPr lang="ru-RU" sz="3600" b="1" smtClean="0">
                <a:solidFill>
                  <a:srgbClr val="00B05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»</a:t>
            </a:r>
            <a:endParaRPr lang="ru-RU" sz="3600" b="1" smtClean="0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ctr">
              <a:buClr>
                <a:srgbClr val="A5B592"/>
              </a:buClr>
              <a:buNone/>
            </a:pPr>
            <a:endParaRPr lang="ru-RU" sz="3600" b="1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051" name="Picture 3" descr="C:\Users\1\Desktop\8ef1b78ef551488a260b0753c523292c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9682" b="12321"/>
          <a:stretch>
            <a:fillRect/>
          </a:stretch>
        </p:blipFill>
        <p:spPr bwMode="auto">
          <a:xfrm>
            <a:off x="9359758" y="-1"/>
            <a:ext cx="2882756" cy="3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8ef1b78ef551488a260b0753c523292c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866490"/>
            <a:ext cx="6612275" cy="39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8ef1b78ef551488a260b0753c523292c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2275" y="2948683"/>
            <a:ext cx="5760379" cy="390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esktop\8ef1b78ef551488a260b0753c523292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5888" y="1674686"/>
            <a:ext cx="6503542" cy="457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561" y="318499"/>
            <a:ext cx="9021470" cy="6113123"/>
          </a:xfrm>
        </p:spPr>
        <p:txBody>
          <a:bodyPr>
            <a:normAutofit/>
          </a:bodyPr>
          <a:lstStyle>
            <a:defPPr/>
          </a:lstStyle>
          <a:p>
            <a:pPr marL="0" indent="0" algn="ctr">
              <a:buNone/>
            </a:pPr>
            <a:r>
              <a:rPr lang="ru-RU" sz="3600" b="1">
                <a:solidFill>
                  <a:srgbClr val="00B05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Музей образовательного учреждения «</a:t>
            </a:r>
            <a:r>
              <a:rPr lang="ru-RU" sz="3600" b="1" smtClean="0">
                <a:solidFill>
                  <a:srgbClr val="00B05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Память </a:t>
            </a:r>
            <a:r>
              <a:rPr lang="ru-RU" sz="3600" b="1">
                <a:solidFill>
                  <a:srgbClr val="00B05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сердца</a:t>
            </a:r>
            <a:r>
              <a:rPr lang="ru-RU" sz="3600" b="1" smtClean="0">
                <a:solidFill>
                  <a:srgbClr val="00B05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»</a:t>
            </a:r>
            <a:endParaRPr lang="ru-RU" sz="3600" b="1" smtClean="0">
              <a:solidFill>
                <a:srgbClr val="00B05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0" indent="0" algn="ctr">
              <a:buNone/>
            </a:pPr>
            <a:endParaRPr lang="ru-RU" sz="36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1\Desktop\8ef1b78ef551488a260b0753c523292c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9" r="15983" b="8059"/>
          <a:stretch>
            <a:fillRect/>
          </a:stretch>
        </p:blipFill>
        <p:spPr bwMode="auto">
          <a:xfrm>
            <a:off x="318770" y="2002790"/>
            <a:ext cx="4921250" cy="39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1\Desktop\20230502_122213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t="10122" b="3498"/>
          <a:stretch>
            <a:fillRect/>
          </a:stretch>
        </p:blipFill>
        <p:spPr bwMode="auto">
          <a:xfrm rot="10800000">
            <a:off x="5389880" y="2074545"/>
            <a:ext cx="4770755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Аспек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Trebuchet MS"/>
        <a:ea typeface="Arial"/>
        <a:cs typeface="Arial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Arial"/>
        <a:cs typeface="Arial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Facet</Template>
  <Company/>
  <PresentationFormat>Произвольный</PresentationFormat>
  <Paragraphs>51</Paragraphs>
  <Slides>18</Slides>
  <Notes>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5">
      <vt:lpstr>Arial</vt:lpstr>
      <vt:lpstr>Trebuchet MS</vt:lpstr>
      <vt:lpstr>Wingdings 3</vt:lpstr>
      <vt:lpstr>Calibri Light</vt:lpstr>
      <vt:lpstr>Calibri</vt:lpstr>
      <vt:lpstr>Times New Roman</vt:lpstr>
      <vt:lpstr>Аспект</vt:lpstr>
      <vt:lpstr>PowerPoint Presentation</vt:lpstr>
      <vt:lpstr>PowerPoint Presentation</vt:lpstr>
      <vt:lpstr>Структурные подразделения МАОУ СШ №156</vt:lpstr>
      <vt:lpstr>Структурные подразделения МАОУ СШ №156</vt:lpstr>
      <vt:lpstr>Школьный спортивный клуб «Олимп»</vt:lpstr>
      <vt:lpstr>Школьный спортивный клуб «Олимп»</vt:lpstr>
      <vt:lpstr>Музей образовательного учреждения «Память сердца»</vt:lpstr>
      <vt:lpstr>PowerPoint Presentation</vt:lpstr>
      <vt:lpstr>PowerPoint Presentation</vt:lpstr>
      <vt:lpstr>Структурные подразделения МАОУ СШ №156</vt:lpstr>
      <vt:lpstr>PowerPoint Presentation</vt:lpstr>
      <vt:lpstr>Работа с педагогическими кадрами.Городские базовые площадки. </vt:lpstr>
      <vt:lpstr>Работа с педагогическими кадрами.Городские базовые площадки. </vt:lpstr>
      <vt:lpstr>Городская базовая площадка.Театр навстечу школе.</vt:lpstr>
      <vt:lpstr>Участие педагогов в городских мероприятиях</vt:lpstr>
      <vt:lpstr>Участие педагогов в городских мероприятиях.Красноярский ХАКАТОН-2021</vt:lpstr>
      <vt:lpstr>Участие педагогов в городских мероприятиях</vt:lpstr>
      <vt:lpstr>Увекочение памяти героя Советского СоюзаЕрофеева Григория Петровича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Фестиваль инфраструктурных решений -2020</dc:title>
  <dc:creator>Юлия Ткаченко</dc:creator>
  <cp:lastModifiedBy>School 156</cp:lastModifiedBy>
  <cp:revision>172</cp:revision>
  <cp:lastPrinted>2020-07-29T03:39:00.000</cp:lastPrinted>
  <dcterms:created xsi:type="dcterms:W3CDTF">2020-07-24T03:54:00Z</dcterms:created>
  <dcterms:modified xsi:type="dcterms:W3CDTF">2024-04-17T14:40:29Z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4CE680DF1874465F8E9BF313A83F1F1A_12</vt:lpwstr>
  </property>
  <property fmtid="{D5CDD505-2E9C-101B-9397-08002B2CF9AE}" pid="3" name="KSOProductBuildVer">
    <vt:lpwstr>1049-12.2.0.16731</vt:lpwstr>
  </property>
</Properties>
</file>