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11"/>
  </p:notesMasterIdLst>
  <p:sldIdLst>
    <p:sldId id="256" r:id="rId2"/>
    <p:sldId id="308" r:id="rId3"/>
    <p:sldId id="309" r:id="rId4"/>
    <p:sldId id="300" r:id="rId5"/>
    <p:sldId id="312" r:id="rId6"/>
    <p:sldId id="313" r:id="rId7"/>
    <p:sldId id="303" r:id="rId8"/>
    <p:sldId id="291" r:id="rId9"/>
    <p:sldId id="279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AB8"/>
    <a:srgbClr val="FFCC66"/>
    <a:srgbClr val="CC6600"/>
    <a:srgbClr val="FF6600"/>
    <a:srgbClr val="140E00"/>
    <a:srgbClr val="FF7C8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263" autoAdjust="0"/>
  </p:normalViewPr>
  <p:slideViewPr>
    <p:cSldViewPr snapToGrid="0">
      <p:cViewPr varScale="1">
        <p:scale>
          <a:sx n="68" d="100"/>
          <a:sy n="68" d="100"/>
        </p:scale>
        <p:origin x="17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0" name="Google Shape;25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002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5130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5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6821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563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9" name="Google Shape;5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9776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2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282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layout with centered title and subtitle placeholders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Психолого-</a:t>
            </a:r>
            <a:r>
              <a:rPr lang="en-US" sz="3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педагогическая</a:t>
            </a:r>
            <a:r>
              <a:rPr lang="en-US" sz="3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характеристика детей с ОВЗ</a:t>
            </a:r>
            <a:endParaRPr dirty="0"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0571" y="529138"/>
            <a:ext cx="8686800" cy="6328862"/>
          </a:xfrm>
          <a:prstGeom prst="rect">
            <a:avLst/>
          </a:prstGeom>
          <a:solidFill>
            <a:srgbClr val="FF9933"/>
          </a:solidFill>
          <a:ln>
            <a:noFill/>
          </a:ln>
        </p:spPr>
      </p:pic>
      <p:sp>
        <p:nvSpPr>
          <p:cNvPr id="30" name="Google Shape;30;p4"/>
          <p:cNvSpPr txBox="1"/>
          <p:nvPr/>
        </p:nvSpPr>
        <p:spPr>
          <a:xfrm>
            <a:off x="1298575" y="4114800"/>
            <a:ext cx="763441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Психолого</a:t>
            </a:r>
            <a:r>
              <a:rPr lang="ru-RU" sz="3200" b="1" i="0" u="none" strike="noStrike" cap="none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i="0" u="none" strike="noStrike" cap="none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-</a:t>
            </a:r>
            <a:r>
              <a:rPr lang="ru-RU" sz="3200" b="1" i="0" u="none" strike="noStrike" cap="none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1" i="0" u="none" strike="noStrike" cap="none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педагогическая</a:t>
            </a:r>
            <a:r>
              <a:rPr lang="ru-RU" sz="32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0" u="none" strike="noStrike" cap="none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характеристика </a:t>
            </a:r>
            <a:r>
              <a:rPr lang="en-US" sz="3200" b="1" i="0" u="none" strike="noStrike" cap="none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детей с ОВЗ</a:t>
            </a:r>
            <a:endParaRPr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Google Shape;31;p4"/>
          <p:cNvSpPr txBox="1"/>
          <p:nvPr/>
        </p:nvSpPr>
        <p:spPr>
          <a:xfrm>
            <a:off x="2987675" y="5445125"/>
            <a:ext cx="5400675" cy="641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Учитель </a:t>
            </a:r>
            <a:r>
              <a:rPr lang="ru-RU" sz="1800" b="1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Зверева Вера Анатольевна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ru-RU" sz="1800" b="1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Докучаева Анна  Андреевна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endParaRPr/>
          </a:p>
        </p:txBody>
      </p:sp>
      <p:sp>
        <p:nvSpPr>
          <p:cNvPr id="253" name="Google Shape;253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4" name="Google Shape;254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2919" y="317205"/>
            <a:ext cx="8618707" cy="6394879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27"/>
          <p:cNvSpPr txBox="1"/>
          <p:nvPr/>
        </p:nvSpPr>
        <p:spPr>
          <a:xfrm>
            <a:off x="4475162" y="3165475"/>
            <a:ext cx="18415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31132" y="2393004"/>
            <a:ext cx="71790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нашей школе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3593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обучающийся, в том числе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132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имеющие статус с ограниченными возможностями здоровья и/или инвалидность, что составляет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числа обучающихся. </a:t>
            </a:r>
          </a:p>
        </p:txBody>
      </p:sp>
    </p:spTree>
    <p:extLst>
      <p:ext uri="{BB962C8B-B14F-4D97-AF65-F5344CB8AC3E}">
        <p14:creationId xmlns:p14="http://schemas.microsoft.com/office/powerpoint/2010/main" val="3758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0196" y="211015"/>
            <a:ext cx="8560340" cy="6325972"/>
          </a:xfrm>
          <a:solidFill>
            <a:srgbClr val="FFEAB8"/>
          </a:solidFill>
        </p:spPr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96838" indent="176213" algn="just">
              <a:buFont typeface="Wingdings" panose="05000000000000000000" pitchFamily="2" charset="2"/>
              <a:buChar char="v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Вас в школе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обучающиеся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нуждающиеся в особом образовательном подходе?</a:t>
            </a:r>
          </a:p>
          <a:p>
            <a:pPr marL="96838" indent="176213" algn="just">
              <a:buFont typeface="Wingdings" panose="05000000000000000000" pitchFamily="2" charset="2"/>
              <a:buChar char="v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какими трудностями сталкиваются Ваши учителя, при организации образовательного процесса с детьми с ограниченными возможностями здоровья?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03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Типичные затруднения (общие проблемы) у детей с ОВЗ</a:t>
            </a:r>
            <a:endParaRPr dirty="0"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5839" y="252919"/>
            <a:ext cx="8424154" cy="642025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8"/>
          <p:cNvSpPr txBox="1"/>
          <p:nvPr/>
        </p:nvSpPr>
        <p:spPr>
          <a:xfrm>
            <a:off x="486383" y="296288"/>
            <a:ext cx="7070511" cy="6153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Задумывались ли Вы, как чувствуют себя дети, с особыми образовательными потребностями, попадая  в непривычную для себя обстановку?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5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30740"/>
            <a:ext cx="8229600" cy="5795422"/>
          </a:xfrm>
          <a:solidFill>
            <a:srgbClr val="FFEAB8"/>
          </a:solidFill>
        </p:spPr>
        <p:txBody>
          <a:bodyPr/>
          <a:lstStyle/>
          <a:p>
            <a:pPr marL="96838" indent="0"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Легко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Вам было передвигаться (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говорить,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слушать, запоминать)? </a:t>
            </a:r>
            <a:endParaRPr lang="ru-RU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6838" indent="0"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Что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при этом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чувствовали?</a:t>
            </a:r>
          </a:p>
          <a:p>
            <a:pPr marL="96838" indent="0">
              <a:buNone/>
            </a:pP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были больше сконцентрированы?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41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30740"/>
            <a:ext cx="8229600" cy="5795422"/>
          </a:xfrm>
          <a:solidFill>
            <a:srgbClr val="FFEAB8"/>
          </a:solidFill>
        </p:spPr>
        <p:txBody>
          <a:bodyPr/>
          <a:lstStyle/>
          <a:p>
            <a:pPr marL="96838" indent="0">
              <a:buNone/>
            </a:pPr>
            <a:endParaRPr lang="ru-RU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6838" indent="0">
              <a:buNone/>
            </a:pP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6838" indent="0">
              <a:buNone/>
            </a:pPr>
            <a:endParaRPr lang="ru-RU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6838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затруднения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всего 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испытывают дети с ОВЗ?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2168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Типичные затруднения (общие проблемы) у детей с ОВЗ</a:t>
            </a:r>
            <a:endParaRPr dirty="0"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3658" y="155643"/>
            <a:ext cx="8560342" cy="6459166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8"/>
          <p:cNvSpPr txBox="1"/>
          <p:nvPr/>
        </p:nvSpPr>
        <p:spPr>
          <a:xfrm rot="10800000" flipV="1">
            <a:off x="369650" y="175098"/>
            <a:ext cx="7237378" cy="525293"/>
          </a:xfrm>
          <a:prstGeom prst="rect">
            <a:avLst/>
          </a:prstGeom>
          <a:solidFill>
            <a:srgbClr val="FFEAB8"/>
          </a:solidFill>
          <a:ln w="57150">
            <a:solidFill>
              <a:srgbClr val="FF6600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ОСОБЕННОСТИ ДЕТЕЙ С ОВЗ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Google Shape;65;p8"/>
          <p:cNvSpPr txBox="1"/>
          <p:nvPr/>
        </p:nvSpPr>
        <p:spPr>
          <a:xfrm>
            <a:off x="787791" y="836579"/>
            <a:ext cx="6632915" cy="60214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indent="96838">
              <a:lnSpc>
                <a:spcPct val="108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Психические процессы </a:t>
            </a:r>
          </a:p>
          <a:p>
            <a:pPr indent="96838">
              <a:lnSpc>
                <a:spcPct val="108000"/>
              </a:lnSpc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Зрительного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6838">
              <a:lnSpc>
                <a:spcPct val="108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оординация </a:t>
            </a:r>
          </a:p>
          <a:p>
            <a:pPr indent="96838">
              <a:lnSpc>
                <a:spcPct val="108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Речь</a:t>
            </a:r>
          </a:p>
          <a:p>
            <a:pPr indent="96838">
              <a:lnSpc>
                <a:spcPct val="108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Межличностное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6838">
              <a:lnSpc>
                <a:spcPct val="108000"/>
              </a:lnSpc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изкий уровень мотивации познавательной деятельности; бедность социального опыта</a:t>
            </a:r>
          </a:p>
          <a:p>
            <a:pPr indent="96838">
              <a:lnSpc>
                <a:spcPct val="108000"/>
              </a:lnSpc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Эмоционально-волевая сфера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9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" name="Google Shape;129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9382" y="270164"/>
            <a:ext cx="8624454" cy="633845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5"/>
          <p:cNvSpPr txBox="1"/>
          <p:nvPr/>
        </p:nvSpPr>
        <p:spPr>
          <a:xfrm>
            <a:off x="4475162" y="3165475"/>
            <a:ext cx="18415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5"/>
          <p:cNvSpPr txBox="1"/>
          <p:nvPr/>
        </p:nvSpPr>
        <p:spPr>
          <a:xfrm>
            <a:off x="611187" y="2276475"/>
            <a:ext cx="76327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endParaRPr/>
          </a:p>
        </p:txBody>
      </p:sp>
      <p:sp>
        <p:nvSpPr>
          <p:cNvPr id="132" name="Google Shape;132;p15"/>
          <p:cNvSpPr txBox="1"/>
          <p:nvPr/>
        </p:nvSpPr>
        <p:spPr>
          <a:xfrm>
            <a:off x="900112" y="2022475"/>
            <a:ext cx="7272337" cy="1066800"/>
          </a:xfrm>
          <a:prstGeom prst="rect">
            <a:avLst/>
          </a:prstGeom>
          <a:noFill/>
          <a:ln>
            <a:solidFill>
              <a:srgbClr val="CC6600"/>
            </a:solidFill>
          </a:ln>
          <a:effectLst>
            <a:glow rad="101600">
              <a:srgbClr val="FF6600">
                <a:alpha val="60000"/>
              </a:srgbClr>
            </a:glo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Общие принципы и правила </a:t>
            </a:r>
            <a:r>
              <a:rPr lang="en-US" sz="3200" b="1" i="0" u="none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работы</a:t>
            </a:r>
            <a:r>
              <a:rPr lang="ru-RU" sz="3200" b="1" i="0" u="none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с учениками</a:t>
            </a:r>
            <a:r>
              <a:rPr lang="en-US" sz="3200" b="0" i="0" u="none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Google Shape;133;p15"/>
          <p:cNvSpPr txBox="1"/>
          <p:nvPr/>
        </p:nvSpPr>
        <p:spPr>
          <a:xfrm>
            <a:off x="300953" y="3406420"/>
            <a:ext cx="8716718" cy="34705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indent="166688">
              <a:lnSpc>
                <a:spcPct val="108000"/>
              </a:lnSpc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u="none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Индивидуальный </a:t>
            </a:r>
            <a:r>
              <a:rPr lang="en-US" sz="2800" b="0" i="0" u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подход к каждому </a:t>
            </a:r>
            <a:r>
              <a:rPr lang="en-US" sz="2800" b="0" i="0" u="none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ученику</a:t>
            </a:r>
            <a:r>
              <a:rPr lang="ru-RU" sz="2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166688">
              <a:lnSpc>
                <a:spcPct val="108000"/>
              </a:lnSpc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r>
              <a:rPr lang="en-US" sz="2800" b="0" i="0" u="none" dirty="0" err="1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Предотвращение</a:t>
            </a:r>
            <a:r>
              <a:rPr lang="en-US" sz="2800" b="0" i="0" u="none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b="0" i="0" u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наступления </a:t>
            </a:r>
            <a:r>
              <a:rPr lang="en-US" sz="2800" b="0" i="0" u="none" dirty="0" err="1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утомления</a:t>
            </a:r>
            <a:r>
              <a:rPr lang="en-US" sz="2800" b="0" i="0" u="none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.</a:t>
            </a:r>
            <a:endParaRPr lang="ru-RU" sz="2800" dirty="0" smtClean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66688">
              <a:lnSpc>
                <a:spcPct val="108000"/>
              </a:lnSpc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r>
              <a:rPr lang="ru-RU" sz="2800" b="0" i="0" u="none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2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методов, активизирующих познавательную </a:t>
            </a:r>
            <a:r>
              <a:rPr lang="en-US" sz="28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sz="28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166688">
              <a:lnSpc>
                <a:spcPct val="108000"/>
              </a:lnSpc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r>
              <a:rPr lang="ru-RU" sz="28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</a:t>
            </a:r>
            <a:r>
              <a:rPr lang="ru-RU" sz="2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с ним самим, а не </a:t>
            </a:r>
            <a:r>
              <a:rPr lang="ru-RU" sz="2800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детьми.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66688">
              <a:lnSpc>
                <a:spcPct val="108000"/>
              </a:lnSpc>
              <a:buClr>
                <a:schemeClr val="dk1"/>
              </a:buClr>
              <a:buSzPts val="2800"/>
              <a:buFont typeface="Wingdings" panose="05000000000000000000" pitchFamily="2" charset="2"/>
              <a:buChar char="v"/>
            </a:pP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1800" b="0" i="0" u="none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.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063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endParaRPr/>
          </a:p>
        </p:txBody>
      </p:sp>
      <p:sp>
        <p:nvSpPr>
          <p:cNvPr id="253" name="Google Shape;253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4" name="Google Shape;254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0740" y="278295"/>
            <a:ext cx="8674113" cy="6044683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27"/>
          <p:cNvSpPr txBox="1"/>
          <p:nvPr/>
        </p:nvSpPr>
        <p:spPr>
          <a:xfrm>
            <a:off x="4475162" y="3165475"/>
            <a:ext cx="184150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4945" y="2315184"/>
            <a:ext cx="752920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Учитель, работающий с детьми с ОВЗ ДОЛЖЕН непременно видеть ТАЛАНТЫ своих учеников и помогать их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развитию.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252</Words>
  <Application>Microsoft Office PowerPoint</Application>
  <PresentationFormat>Экран (4:3)</PresentationFormat>
  <Paragraphs>41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Оформление по умолчанию</vt:lpstr>
      <vt:lpstr>Психолого-педагогическая характеристика детей с ОВЗ</vt:lpstr>
      <vt:lpstr>          </vt:lpstr>
      <vt:lpstr>Презентация PowerPoint</vt:lpstr>
      <vt:lpstr>    Типичные затруднения (общие проблемы) у детей с ОВЗ</vt:lpstr>
      <vt:lpstr>Презентация PowerPoint</vt:lpstr>
      <vt:lpstr>Презентация PowerPoint</vt:lpstr>
      <vt:lpstr>    Типичные затруднения (общие проблемы) у детей с ОВЗ</vt:lpstr>
      <vt:lpstr>          </vt:lpstr>
      <vt:lpstr>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Психолого-педагогическая характеристика детей с ОВЗ</dc:title>
  <dc:creator>622-4</dc:creator>
  <cp:lastModifiedBy>6-6-1</cp:lastModifiedBy>
  <cp:revision>60</cp:revision>
  <dcterms:modified xsi:type="dcterms:W3CDTF">2024-04-12T02:54:53Z</dcterms:modified>
</cp:coreProperties>
</file>