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8E56-8338-4ACB-AB65-95A85067324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B41C-CD67-4A98-953E-A1A9F2860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50A7E-FA0E-466E-828E-4E70FB6561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8C31E-E158-4907-9CD7-0B13CF3A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9289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8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6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4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2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3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8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2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6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5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4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C31E-E158-4907-9CD7-0B13CF3A3E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807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12992" y="1426464"/>
            <a:ext cx="4440936" cy="2228088"/>
          </a:xfrm>
          <a:prstGeom prst="rect">
            <a:avLst/>
          </a:prstGeom>
          <a:solidFill>
            <a:srgbClr val="00234D"/>
          </a:solidFill>
        </p:spPr>
        <p:txBody>
          <a:bodyPr lIns="0" tIns="0" rIns="0" bIns="0">
            <a:noAutofit/>
          </a:bodyPr>
          <a:lstStyle/>
          <a:p>
            <a:pPr marL="127000" indent="0">
              <a:lnSpc>
                <a:spcPts val="5810"/>
              </a:lnSpc>
            </a:pPr>
            <a:r>
              <a:rPr lang="ru" sz="5200" b="1">
                <a:solidFill>
                  <a:srgbClr val="FFFFFF"/>
                </a:solidFill>
                <a:latin typeface="Arial"/>
              </a:rPr>
              <a:t>Финансовая</a:t>
            </a:r>
          </a:p>
          <a:p>
            <a:pPr marL="127000" indent="0">
              <a:lnSpc>
                <a:spcPts val="5810"/>
              </a:lnSpc>
              <a:spcAft>
                <a:spcPts val="1190"/>
              </a:spcAft>
            </a:pPr>
            <a:r>
              <a:rPr lang="ru" sz="5200" b="1">
                <a:solidFill>
                  <a:srgbClr val="FFFFFF"/>
                </a:solidFill>
                <a:latin typeface="Arial"/>
              </a:rPr>
              <a:t>Грамотность</a:t>
            </a:r>
          </a:p>
          <a:p>
            <a:pPr marL="127000" indent="0">
              <a:lnSpc>
                <a:spcPts val="3130"/>
              </a:lnSpc>
              <a:spcAft>
                <a:spcPts val="11690"/>
              </a:spcAft>
            </a:pPr>
            <a:r>
              <a:rPr lang="ru" sz="2800">
                <a:solidFill>
                  <a:srgbClr val="FFFFFF"/>
                </a:solidFill>
                <a:latin typeface="Arial"/>
              </a:rPr>
              <a:t>Личный 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95288" y="5730240"/>
            <a:ext cx="5032248" cy="755904"/>
          </a:xfrm>
          <a:prstGeom prst="rect">
            <a:avLst/>
          </a:prstGeom>
          <a:solidFill>
            <a:srgbClr val="00234D"/>
          </a:solidFill>
        </p:spPr>
        <p:txBody>
          <a:bodyPr wrap="none" lIns="0" tIns="0" rIns="0" bIns="0">
            <a:noAutofit/>
          </a:bodyPr>
          <a:lstStyle/>
          <a:p>
            <a:pPr marL="324104" indent="0">
              <a:lnSpc>
                <a:spcPts val="2010"/>
              </a:lnSpc>
              <a:spcBef>
                <a:spcPts val="11690"/>
              </a:spcBef>
            </a:pPr>
            <a:r>
              <a:rPr lang="ru" sz="1800">
                <a:solidFill>
                  <a:srgbClr val="E10138"/>
                </a:solidFill>
                <a:latin typeface="Arial"/>
              </a:rPr>
              <a:t>настоящие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24" y="0"/>
            <a:ext cx="57515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8640" y="414528"/>
            <a:ext cx="2182368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460"/>
              </a:lnSpc>
            </a:pPr>
            <a:r>
              <a:rPr lang="ru" sz="3100" b="1">
                <a:solidFill>
                  <a:srgbClr val="00234D"/>
                </a:solidFill>
                <a:latin typeface="Arial"/>
              </a:rPr>
              <a:t>ПРИМЕР</a:t>
            </a:r>
          </a:p>
          <a:p>
            <a:pPr indent="0">
              <a:lnSpc>
                <a:spcPts val="1790"/>
              </a:lnSpc>
              <a:spcAft>
                <a:spcPts val="2660"/>
              </a:spcAft>
            </a:pPr>
            <a:r>
              <a:rPr lang="ru" sz="1600">
                <a:solidFill>
                  <a:srgbClr val="010034"/>
                </a:solidFill>
                <a:latin typeface="Arial"/>
              </a:rPr>
              <a:t>Покупка телевизора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6048" y="1655064"/>
            <a:ext cx="1816608" cy="2834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080"/>
              </a:lnSpc>
              <a:spcBef>
                <a:spcPts val="2660"/>
              </a:spcBef>
            </a:pPr>
            <a:r>
              <a:rPr lang="ru" sz="850">
                <a:solidFill>
                  <a:srgbClr val="010034"/>
                </a:solidFill>
                <a:latin typeface="Arial"/>
              </a:rPr>
              <a:t>Стоимость    Инфляция</a:t>
            </a:r>
          </a:p>
          <a:p>
            <a:pPr indent="0" algn="just">
              <a:lnSpc>
                <a:spcPts val="1080"/>
              </a:lnSpc>
            </a:pPr>
            <a:r>
              <a:rPr lang="ru" sz="850">
                <a:solidFill>
                  <a:srgbClr val="010034"/>
                </a:solidFill>
                <a:latin typeface="Arial"/>
              </a:rPr>
              <a:t>телевизора    5%*2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496" y="2051304"/>
            <a:ext cx="365760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E10138"/>
                </a:solidFill>
                <a:latin typeface="Arial"/>
              </a:rPr>
              <a:t>№1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9096" y="2051304"/>
            <a:ext cx="1633728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100 000 * 10%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3616" y="2057400"/>
            <a:ext cx="890016" cy="2042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110 000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75176" y="2054352"/>
            <a:ext cx="1228344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080"/>
              </a:lnSpc>
            </a:pPr>
            <a:r>
              <a:rPr lang="ru" sz="850">
                <a:solidFill>
                  <a:srgbClr val="010034"/>
                </a:solidFill>
                <a:latin typeface="Arial"/>
              </a:rPr>
              <a:t>Итоговая стоимость телевизора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081528"/>
            <a:ext cx="14020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950"/>
              </a:lnSpc>
            </a:pPr>
            <a:r>
              <a:rPr lang="ru" sz="850">
                <a:solidFill>
                  <a:srgbClr val="010034"/>
                </a:solidFill>
                <a:latin typeface="Arial"/>
              </a:rPr>
              <a:t>Стоимость</a:t>
            </a:r>
          </a:p>
          <a:p>
            <a:pPr indent="0">
              <a:lnSpc>
                <a:spcPts val="950"/>
              </a:lnSpc>
            </a:pPr>
            <a:r>
              <a:rPr lang="ru" sz="850">
                <a:solidFill>
                  <a:srgbClr val="010034"/>
                </a:solidFill>
                <a:latin typeface="Arial"/>
              </a:rPr>
              <a:t>телевизора 2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496" y="3456432"/>
            <a:ext cx="423672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E10138"/>
                </a:solidFill>
                <a:latin typeface="Arial"/>
              </a:rPr>
              <a:t>№2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6048" y="3444240"/>
            <a:ext cx="2596896" cy="502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110 000 / 2 / 12 = 4 583</a:t>
            </a:r>
          </a:p>
          <a:p>
            <a:pPr marL="1460500" indent="0">
              <a:lnSpc>
                <a:spcPts val="950"/>
              </a:lnSpc>
            </a:pPr>
            <a:r>
              <a:rPr lang="ru" sz="850">
                <a:solidFill>
                  <a:srgbClr val="010034"/>
                </a:solidFill>
                <a:latin typeface="Arial"/>
              </a:rPr>
              <a:t>12 мес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13632" y="3493008"/>
            <a:ext cx="1170432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850">
                <a:solidFill>
                  <a:srgbClr val="010034"/>
                </a:solidFill>
                <a:latin typeface="Arial"/>
              </a:rPr>
              <a:t>Ежемесячная сумма сохранения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15056" y="4599432"/>
            <a:ext cx="2697480" cy="5425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4</a:t>
            </a:r>
            <a:r>
              <a:rPr lang="ru" sz="1700" b="1">
                <a:latin typeface="Arial"/>
              </a:rPr>
              <a:t> </a:t>
            </a:r>
            <a:r>
              <a:rPr lang="ru" sz="1700" b="1">
                <a:solidFill>
                  <a:srgbClr val="010034"/>
                </a:solidFill>
                <a:latin typeface="Arial"/>
              </a:rPr>
              <a:t>300 - ежемесячно</a:t>
            </a:r>
          </a:p>
          <a:p>
            <a:pPr marL="990600" indent="0" algn="just">
              <a:lnSpc>
                <a:spcPts val="1080"/>
              </a:lnSpc>
            </a:pPr>
            <a:r>
              <a:rPr lang="ru" sz="850">
                <a:solidFill>
                  <a:srgbClr val="010034"/>
                </a:solidFill>
                <a:latin typeface="Arial"/>
              </a:rPr>
              <a:t>На депозите с пополнением и капитализацией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496" y="5839968"/>
            <a:ext cx="3148584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E10138"/>
                </a:solidFill>
                <a:latin typeface="Arial"/>
              </a:rPr>
              <a:t>№3 </a:t>
            </a:r>
            <a:r>
              <a:rPr lang="ru" sz="1700" b="1">
                <a:solidFill>
                  <a:srgbClr val="010034"/>
                </a:solidFill>
                <a:latin typeface="Arial"/>
              </a:rPr>
              <a:t>4 300 * 100% / 40 000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31920" y="5870448"/>
            <a:ext cx="810768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10,75%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10328" y="5849112"/>
            <a:ext cx="1124712" cy="2804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080"/>
              </a:lnSpc>
            </a:pPr>
            <a:r>
              <a:rPr lang="ru" sz="850">
                <a:solidFill>
                  <a:srgbClr val="010034"/>
                </a:solidFill>
                <a:latin typeface="Arial"/>
              </a:rPr>
              <a:t>Ежемесячный сохранение денег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81544" y="5876544"/>
            <a:ext cx="722376" cy="481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500"/>
              </a:lnSpc>
            </a:pPr>
            <a:r>
              <a:rPr lang="ru" sz="400">
                <a:solidFill>
                  <a:srgbClr val="9A7D66"/>
                </a:solidFill>
                <a:latin typeface="Arial"/>
              </a:rPr>
              <a:t>'./'Ж    V </a:t>
            </a:r>
            <a:r>
              <a:rPr lang="ru" sz="450" i="1">
                <a:solidFill>
                  <a:srgbClr val="9A7D66"/>
                </a:solidFill>
                <a:latin typeface="Arial"/>
              </a:rPr>
              <a:t>•Ж»/ч:Ц!Ц</a:t>
            </a:r>
          </a:p>
          <a:p>
            <a:pPr indent="0" algn="just">
              <a:lnSpc>
                <a:spcPts val="360"/>
              </a:lnSpc>
              <a:spcAft>
                <a:spcPts val="350"/>
              </a:spcAft>
            </a:pPr>
            <a:r>
              <a:rPr lang="ru" sz="650" i="1">
                <a:solidFill>
                  <a:srgbClr val="9A7D66"/>
                </a:solidFill>
                <a:latin typeface="Arial"/>
              </a:rPr>
              <a:t>**■■■ '■■■</a:t>
            </a:r>
            <a:r>
              <a:rPr lang="ru" sz="850">
                <a:solidFill>
                  <a:srgbClr val="9A7D66"/>
                </a:solidFill>
                <a:latin typeface="Arial"/>
              </a:rPr>
              <a:t> ■//:'/;• </a:t>
            </a:r>
            <a:r>
              <a:rPr lang="ru" sz="650" i="1">
                <a:solidFill>
                  <a:srgbClr val="9A7D66"/>
                </a:solidFill>
                <a:latin typeface="Arial"/>
              </a:rPr>
              <a:t>■гтм»тт </a:t>
            </a:r>
            <a:r>
              <a:rPr lang="ru" sz="550">
                <a:solidFill>
                  <a:srgbClr val="9A7D66"/>
                </a:solidFill>
                <a:latin typeface="Consolas"/>
              </a:rPr>
              <a:t>ж • </a:t>
            </a:r>
            <a:r>
              <a:rPr lang="ru" sz="650" i="1">
                <a:solidFill>
                  <a:srgbClr val="9A7D66"/>
                </a:solidFill>
                <a:latin typeface="Times New Roman"/>
              </a:rPr>
              <a:t>г/г    </a:t>
            </a:r>
            <a:r>
              <a:rPr lang="en-US" sz="650" i="1">
                <a:solidFill>
                  <a:srgbClr val="9A7D66"/>
                </a:solidFill>
                <a:latin typeface="Times New Roman"/>
              </a:rPr>
              <a:t>mktmilk</a:t>
            </a:r>
          </a:p>
          <a:p>
            <a:pPr indent="0" algn="just">
              <a:lnSpc>
                <a:spcPts val="480"/>
              </a:lnSpc>
            </a:pPr>
            <a:r>
              <a:rPr lang="ru" sz="650" i="1">
                <a:latin typeface="Arial"/>
              </a:rPr>
              <a:t>.</a:t>
            </a:r>
            <a:r>
              <a:rPr lang="ru" sz="850">
                <a:latin typeface="Arial"/>
              </a:rPr>
              <a:t>    - •    ■    . &lt;. •    </a:t>
            </a:r>
            <a:r>
              <a:rPr lang="en-US" sz="650" i="1">
                <a:latin typeface="Arial"/>
              </a:rPr>
              <a:t>i</a:t>
            </a:r>
          </a:p>
          <a:p>
            <a:pPr indent="0" algn="just">
              <a:lnSpc>
                <a:spcPts val="480"/>
              </a:lnSpc>
            </a:pPr>
            <a:r>
              <a:rPr lang="en-US" sz="650" i="1" baseline="30000">
                <a:latin typeface="Arial"/>
              </a:rPr>
              <a:t>f</a:t>
            </a:r>
            <a:r>
              <a:rPr lang="en-US" sz="850">
                <a:latin typeface="Arial"/>
              </a:rPr>
              <a:t>    </a:t>
            </a:r>
            <a:r>
              <a:rPr lang="ru" sz="850">
                <a:latin typeface="Arial"/>
              </a:rPr>
              <a:t>/■ - /.</a:t>
            </a:r>
          </a:p>
          <a:p>
            <a:pPr indent="0" algn="just">
              <a:lnSpc>
                <a:spcPts val="480"/>
              </a:lnSpc>
            </a:pPr>
            <a:r>
              <a:rPr lang="ru" sz="750">
                <a:solidFill>
                  <a:srgbClr val="9A7D66"/>
                </a:solidFill>
                <a:latin typeface="Arial"/>
              </a:rPr>
              <a:t>■ </a:t>
            </a:r>
            <a:r>
              <a:rPr lang="en-US" sz="750">
                <a:solidFill>
                  <a:srgbClr val="9A7D66"/>
                </a:solidFill>
                <a:latin typeface="Arial"/>
              </a:rPr>
              <a:t>vfwM </a:t>
            </a:r>
            <a:r>
              <a:rPr lang="ru" sz="800" i="1">
                <a:solidFill>
                  <a:srgbClr val="9A7D66"/>
                </a:solidFill>
                <a:latin typeface="Times New Roman"/>
              </a:rPr>
              <a:t>'ЩшЩ </a:t>
            </a:r>
            <a:r>
              <a:rPr lang="ru" sz="750" i="1">
                <a:solidFill>
                  <a:srgbClr val="9A7D66"/>
                </a:solidFill>
                <a:latin typeface="Arial"/>
              </a:rPr>
              <a:t>"т/г </a:t>
            </a:r>
            <a:r>
              <a:rPr lang="en-US" sz="750" i="1">
                <a:solidFill>
                  <a:srgbClr val="9A7D66"/>
                </a:solidFill>
                <a:latin typeface="Arial"/>
              </a:rPr>
              <a:t>iwmimiliSm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083040" y="5992368"/>
          <a:ext cx="862584" cy="1550416"/>
        </p:xfrm>
        <a:graphic>
          <a:graphicData uri="http://schemas.openxmlformats.org/drawingml/2006/table">
            <a:tbl>
              <a:tblPr/>
              <a:tblGrid>
                <a:gridCol w="40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6">
                <a:tc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>
                    <a:solidFill>
                      <a:srgbClr val="A07F6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450"/>
                        </a:lnSpc>
                      </a:pPr>
                      <a:r>
                        <a:rPr lang="en-US" sz="400">
                          <a:solidFill>
                            <a:srgbClr val="8E6B51"/>
                          </a:solidFill>
                          <a:latin typeface="Arial"/>
                        </a:rPr>
                        <a:t>&lt;u."» </a:t>
                      </a:r>
                      <a:r>
                        <a:rPr lang="ru" sz="400">
                          <a:solidFill>
                            <a:srgbClr val="8E6B51"/>
                          </a:solidFill>
                          <a:latin typeface="Arial"/>
                        </a:rPr>
                        <a:t>’ИЙЫ.Щэд</a:t>
                      </a:r>
                    </a:p>
                  </a:txBody>
                  <a:tcPr marL="0" marR="0" marT="0" marB="0">
                    <a:solidFill>
                      <a:srgbClr val="A07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">
                <a:tc>
                  <a:txBody>
                    <a:bodyPr/>
                    <a:lstStyle/>
                    <a:p>
                      <a:pPr indent="0">
                        <a:lnSpc>
                          <a:spcPts val="1990"/>
                        </a:lnSpc>
                      </a:pPr>
                      <a:r>
                        <a:rPr lang="ru" sz="1800" b="1">
                          <a:solidFill>
                            <a:srgbClr val="8E6B51"/>
                          </a:solidFill>
                          <a:latin typeface="Times New Roman"/>
                        </a:rPr>
                        <a:t>I </a:t>
                      </a:r>
                      <a:r>
                        <a:rPr lang="ru" sz="400">
                          <a:solidFill>
                            <a:srgbClr val="8E6B51"/>
                          </a:solidFill>
                          <a:latin typeface="Arial"/>
                        </a:rPr>
                        <a:t>|Я|' </a:t>
                      </a:r>
                      <a:r>
                        <a:rPr lang="en-US" sz="400">
                          <a:solidFill>
                            <a:srgbClr val="8E6B51"/>
                          </a:solidFill>
                          <a:latin typeface="Arial"/>
                        </a:rPr>
                        <a:t>U I i</a:t>
                      </a:r>
                    </a:p>
                  </a:txBody>
                  <a:tcPr marL="0" marR="0" marT="0" marB="0" anchor="b">
                    <a:solidFill>
                      <a:srgbClr val="A07F6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450"/>
                        </a:lnSpc>
                      </a:pPr>
                      <a:r>
                        <a:rPr lang="en-US" sz="400" cap="small">
                          <a:solidFill>
                            <a:srgbClr val="8E6B51"/>
                          </a:solidFill>
                          <a:latin typeface="Arial"/>
                        </a:rPr>
                        <a:t>jo</a:t>
                      </a:r>
                    </a:p>
                  </a:txBody>
                  <a:tcPr marL="0" marR="0" marT="0" marB="0" anchor="b">
                    <a:solidFill>
                      <a:srgbClr val="A07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indent="0">
                        <a:lnSpc>
                          <a:spcPts val="2860"/>
                        </a:lnSpc>
                      </a:pPr>
                      <a:r>
                        <a:rPr lang="en-US" sz="2300">
                          <a:solidFill>
                            <a:srgbClr val="8E6B51"/>
                          </a:solidFill>
                          <a:latin typeface="Book Antiqua"/>
                        </a:rPr>
                        <a:t>Iffll</a:t>
                      </a:r>
                    </a:p>
                  </a:txBody>
                  <a:tcPr marL="0" marR="0" marT="0" marB="0">
                    <a:solidFill>
                      <a:srgbClr val="A07F66"/>
                    </a:solidFill>
                  </a:tcPr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>
                    <a:solidFill>
                      <a:srgbClr val="A07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indent="0">
                        <a:lnSpc>
                          <a:spcPts val="1990"/>
                        </a:lnSpc>
                      </a:pPr>
                      <a:r>
                        <a:rPr lang="en-US" sz="1800" b="1">
                          <a:solidFill>
                            <a:srgbClr val="8E6B51"/>
                          </a:solidFill>
                          <a:latin typeface="Times New Roman"/>
                        </a:rPr>
                        <a:t>Mill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2860"/>
                        </a:lnSpc>
                      </a:pPr>
                      <a:r>
                        <a:rPr lang="en-US" sz="2300">
                          <a:solidFill>
                            <a:srgbClr val="8E6B51"/>
                          </a:solidFill>
                          <a:latin typeface="Book Antiqua"/>
                        </a:rPr>
                        <a:t>Hi</a:t>
                      </a:r>
                    </a:p>
                    <a:p>
                      <a:pPr indent="0" algn="r">
                        <a:lnSpc>
                          <a:spcPts val="450"/>
                        </a:lnSpc>
                      </a:pPr>
                      <a:r>
                        <a:rPr lang="en-US" sz="400">
                          <a:solidFill>
                            <a:srgbClr val="8E6B51"/>
                          </a:solidFill>
                          <a:latin typeface="Arial"/>
                        </a:rPr>
                        <a:t>i i., , iiiii- i 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6" y="3197352"/>
            <a:ext cx="8787384" cy="4968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411480"/>
            <a:ext cx="1935480" cy="329184"/>
          </a:xfrm>
          <a:prstGeom prst="rect">
            <a:avLst/>
          </a:prstGeom>
          <a:solidFill>
            <a:srgbClr val="00234D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  <a:spcAft>
                <a:spcPts val="3220"/>
              </a:spcAft>
            </a:pPr>
            <a:r>
              <a:rPr lang="ru" sz="3100" b="1">
                <a:solidFill>
                  <a:srgbClr val="FFFFFF"/>
                </a:solidFill>
                <a:latin typeface="Arial"/>
              </a:rPr>
              <a:t>РЕЗЮМЕ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304" y="1551432"/>
            <a:ext cx="5711952" cy="810768"/>
          </a:xfrm>
          <a:prstGeom prst="rect">
            <a:avLst/>
          </a:prstGeom>
          <a:solidFill>
            <a:srgbClr val="00234D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  <a:spcBef>
                <a:spcPts val="3220"/>
              </a:spcBef>
            </a:pPr>
            <a:r>
              <a:rPr lang="ru" sz="1800">
                <a:solidFill>
                  <a:srgbClr val="FFFFFF"/>
                </a:solidFill>
                <a:latin typeface="Arial"/>
              </a:rPr>
              <a:t>Чтобы добиться успеха в планировании своего бюджета, необходимо пройти три этапа в определенной последовательности: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48" y="4251960"/>
            <a:ext cx="6172200" cy="752856"/>
          </a:xfrm>
          <a:prstGeom prst="rect">
            <a:avLst/>
          </a:prstGeom>
          <a:solidFill>
            <a:srgbClr val="00234D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800" dirty="0">
                <a:solidFill>
                  <a:srgbClr val="FFFFFF"/>
                </a:solidFill>
                <a:latin typeface="Arial"/>
              </a:rPr>
              <a:t>научиться вести учет                         оптимизировать</a:t>
            </a:r>
          </a:p>
          <a:p>
            <a:pPr indent="0" algn="just">
              <a:lnSpc>
                <a:spcPts val="2160"/>
              </a:lnSpc>
            </a:pPr>
            <a:r>
              <a:rPr lang="ru" sz="1800" dirty="0">
                <a:solidFill>
                  <a:srgbClr val="FFFFFF"/>
                </a:solidFill>
                <a:latin typeface="Arial"/>
              </a:rPr>
              <a:t>своих доходов и                                   расходы и доходы</a:t>
            </a:r>
          </a:p>
          <a:p>
            <a:pPr indent="0" algn="just">
              <a:lnSpc>
                <a:spcPts val="2160"/>
              </a:lnSpc>
            </a:pPr>
            <a:r>
              <a:rPr lang="ru" sz="1800" dirty="0">
                <a:solidFill>
                  <a:srgbClr val="FFFFFF"/>
                </a:solidFill>
                <a:latin typeface="Arial"/>
              </a:rPr>
              <a:t>расходов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37448" y="4251960"/>
            <a:ext cx="3048000" cy="737616"/>
          </a:xfrm>
          <a:prstGeom prst="rect">
            <a:avLst/>
          </a:prstGeom>
          <a:solidFill>
            <a:srgbClr val="00234D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>
                <a:solidFill>
                  <a:srgbClr val="FFFFFF"/>
                </a:solidFill>
                <a:latin typeface="Arial"/>
              </a:rPr>
              <a:t>начать планировать достижение финансовых целей.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256" y="411480"/>
            <a:ext cx="4745736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480"/>
              </a:lnSpc>
              <a:spcAft>
                <a:spcPts val="3080"/>
              </a:spcAft>
            </a:pPr>
            <a:r>
              <a:rPr lang="ru" sz="3100" b="1">
                <a:solidFill>
                  <a:srgbClr val="00234D"/>
                </a:solidFill>
                <a:latin typeface="Arial"/>
              </a:rPr>
              <a:t>СЕГОДНЯ МЫ БУДЕМ ОБСУЖДАТЬ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1956816"/>
            <a:ext cx="4767072" cy="31028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00"/>
              </a:lnSpc>
              <a:spcBef>
                <a:spcPts val="3080"/>
              </a:spcBef>
              <a:spcAft>
                <a:spcPts val="420"/>
              </a:spcAft>
            </a:pPr>
            <a:r>
              <a:rPr lang="ru" sz="1700" b="1">
                <a:solidFill>
                  <a:srgbClr val="E10138"/>
                </a:solidFill>
                <a:latin typeface="Arial"/>
              </a:rPr>
              <a:t>1    </a:t>
            </a:r>
            <a:r>
              <a:rPr lang="ru" sz="1700" b="1">
                <a:solidFill>
                  <a:srgbClr val="00234D"/>
                </a:solidFill>
                <a:latin typeface="Arial"/>
              </a:rPr>
              <a:t>Доходы</a:t>
            </a:r>
          </a:p>
          <a:p>
            <a:pPr marL="890016" indent="-342900">
              <a:lnSpc>
                <a:spcPts val="2010"/>
              </a:lnSpc>
              <a:spcAft>
                <a:spcPts val="420"/>
              </a:spcAft>
            </a:pPr>
            <a:r>
              <a:rPr lang="ru" sz="1800">
                <a:solidFill>
                  <a:srgbClr val="00234D"/>
                </a:solidFill>
                <a:latin typeface="Arial"/>
              </a:rPr>
              <a:t>•    Виды доходов</a:t>
            </a:r>
          </a:p>
          <a:p>
            <a:pPr marL="890016" indent="-342900">
              <a:lnSpc>
                <a:spcPts val="2016"/>
              </a:lnSpc>
              <a:spcAft>
                <a:spcPts val="2240"/>
              </a:spcAft>
            </a:pPr>
            <a:r>
              <a:rPr lang="ru" sz="1800">
                <a:solidFill>
                  <a:srgbClr val="00234D"/>
                </a:solidFill>
                <a:latin typeface="Arial"/>
              </a:rPr>
              <a:t>•    Возможности увеличения активных и пассивных доходов</a:t>
            </a:r>
          </a:p>
          <a:p>
            <a:pPr indent="0">
              <a:lnSpc>
                <a:spcPts val="1900"/>
              </a:lnSpc>
              <a:spcAft>
                <a:spcPts val="420"/>
              </a:spcAft>
            </a:pPr>
            <a:r>
              <a:rPr lang="ru" sz="1700" b="1">
                <a:solidFill>
                  <a:srgbClr val="E10138"/>
                </a:solidFill>
                <a:latin typeface="Arial"/>
              </a:rPr>
              <a:t>2    </a:t>
            </a:r>
            <a:r>
              <a:rPr lang="ru" sz="1700" b="1">
                <a:solidFill>
                  <a:srgbClr val="00234D"/>
                </a:solidFill>
                <a:latin typeface="Arial"/>
              </a:rPr>
              <a:t>Расходы</a:t>
            </a:r>
          </a:p>
          <a:p>
            <a:pPr marL="890016" indent="-342900">
              <a:lnSpc>
                <a:spcPts val="2016"/>
              </a:lnSpc>
              <a:spcAft>
                <a:spcPts val="2240"/>
              </a:spcAft>
            </a:pPr>
            <a:r>
              <a:rPr lang="ru" sz="1800">
                <a:solidFill>
                  <a:srgbClr val="00234D"/>
                </a:solidFill>
                <a:latin typeface="Arial"/>
              </a:rPr>
              <a:t>•    Возможности оптимизации расходов</a:t>
            </a:r>
          </a:p>
          <a:p>
            <a:pPr indent="0">
              <a:lnSpc>
                <a:spcPts val="1900"/>
              </a:lnSpc>
            </a:pPr>
            <a:r>
              <a:rPr lang="ru" sz="1700" b="1" baseline="30000">
                <a:solidFill>
                  <a:srgbClr val="E10138"/>
                </a:solidFill>
                <a:latin typeface="Arial"/>
              </a:rPr>
              <a:t>3</a:t>
            </a:r>
            <a:r>
              <a:rPr lang="ru" sz="1700" b="1">
                <a:solidFill>
                  <a:srgbClr val="E10138"/>
                </a:solidFill>
                <a:latin typeface="Arial"/>
              </a:rPr>
              <a:t>    </a:t>
            </a:r>
            <a:r>
              <a:rPr lang="ru" sz="1700" b="1">
                <a:solidFill>
                  <a:srgbClr val="00234D"/>
                </a:solidFill>
                <a:latin typeface="Arial"/>
              </a:rPr>
              <a:t>Сбалансированный бюджет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1112" y="1959864"/>
            <a:ext cx="7424928" cy="1578864"/>
          </a:xfrm>
          <a:prstGeom prst="rect">
            <a:avLst/>
          </a:prstGeom>
          <a:solidFill>
            <a:srgbClr val="00234D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320"/>
              </a:lnSpc>
              <a:spcAft>
                <a:spcPts val="3990"/>
              </a:spcAft>
            </a:pPr>
            <a:r>
              <a:rPr lang="ru" sz="3500">
                <a:solidFill>
                  <a:srgbClr val="FFFFFF"/>
                </a:solidFill>
                <a:latin typeface="Arial"/>
              </a:rPr>
              <a:t>Нельзя рассуждать о бюджете, не зная приблизительно цифры его доходов и расходов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31936" y="4526280"/>
            <a:ext cx="1822704" cy="243840"/>
          </a:xfrm>
          <a:prstGeom prst="rect">
            <a:avLst/>
          </a:prstGeom>
          <a:solidFill>
            <a:srgbClr val="00234D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010"/>
              </a:lnSpc>
              <a:spcBef>
                <a:spcPts val="3990"/>
              </a:spcBef>
            </a:pPr>
            <a:r>
              <a:rPr lang="ru" sz="1800">
                <a:solidFill>
                  <a:srgbClr val="FFFFFF"/>
                </a:solidFill>
                <a:latin typeface="Arial"/>
              </a:rPr>
              <a:t>Теодор Герцль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" y="2639568"/>
            <a:ext cx="2581656" cy="1719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0" y="2639568"/>
            <a:ext cx="2578608" cy="1719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776" y="2639568"/>
            <a:ext cx="2502408" cy="1719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496" y="408432"/>
            <a:ext cx="2069592" cy="3840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  <a:spcAft>
                <a:spcPts val="1190"/>
              </a:spcAft>
            </a:pPr>
            <a:r>
              <a:rPr lang="ru" sz="3100" b="1">
                <a:solidFill>
                  <a:srgbClr val="00234D"/>
                </a:solidFill>
                <a:latin typeface="Arial"/>
              </a:rPr>
              <a:t>ДОХОДЫ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920" y="1213104"/>
            <a:ext cx="5416296" cy="704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  <a:spcBef>
                <a:spcPts val="1190"/>
              </a:spcBef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Доходы </a:t>
            </a:r>
            <a:r>
              <a:rPr lang="ru" sz="1600">
                <a:solidFill>
                  <a:srgbClr val="010034"/>
                </a:solidFill>
                <a:latin typeface="Arial"/>
              </a:rPr>
              <a:t>- денежные средства или иные материальные ценности полученные в результате деятельности и в определенный период 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4672" y="4660392"/>
            <a:ext cx="2478024" cy="1219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Постоянные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зарплата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пенсия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стипендия</a:t>
            </a:r>
          </a:p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проценты по вкладу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0624" y="4660392"/>
            <a:ext cx="1536192" cy="731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Временные</a:t>
            </a:r>
          </a:p>
          <a:p>
            <a:pPr indent="0">
              <a:lnSpc>
                <a:spcPts val="1944"/>
              </a:lnSpc>
            </a:pPr>
            <a:r>
              <a:rPr lang="ru" sz="1600">
                <a:solidFill>
                  <a:srgbClr val="00234D"/>
                </a:solidFill>
                <a:latin typeface="Arial"/>
              </a:rPr>
              <a:t>•    подработка</a:t>
            </a:r>
          </a:p>
          <a:p>
            <a:pPr indent="0">
              <a:lnSpc>
                <a:spcPts val="1944"/>
              </a:lnSpc>
            </a:pPr>
            <a:r>
              <a:rPr lang="ru" sz="1600">
                <a:solidFill>
                  <a:srgbClr val="00234D"/>
                </a:solidFill>
                <a:latin typeface="Arial"/>
              </a:rPr>
              <a:t>•    премия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99248" y="4648200"/>
            <a:ext cx="2459736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Случайные</a:t>
            </a:r>
          </a:p>
          <a:p>
            <a:pPr indent="0">
              <a:lnSpc>
                <a:spcPts val="179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выигрыш в лотерею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976" y="408432"/>
            <a:ext cx="3791712" cy="3840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  <a:spcAft>
                <a:spcPts val="4900"/>
              </a:spcAft>
            </a:pPr>
            <a:r>
              <a:rPr lang="ru" sz="3100" b="1">
                <a:solidFill>
                  <a:srgbClr val="00234D"/>
                </a:solidFill>
                <a:latin typeface="Arial"/>
              </a:rPr>
              <a:t>ВИДЫ ДОХОДОВ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496" y="1612392"/>
          <a:ext cx="9924288" cy="4751832"/>
        </p:xfrm>
        <a:graphic>
          <a:graphicData uri="http://schemas.openxmlformats.org/drawingml/2006/table">
            <a:tbl>
              <a:tblPr/>
              <a:tblGrid>
                <a:gridCol w="157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1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0" indent="-342900">
                        <a:lnSpc>
                          <a:spcPts val="1790"/>
                        </a:lnSpc>
                      </a:pPr>
                      <a:r>
                        <a:rPr lang="ru" sz="1600" b="1">
                          <a:solidFill>
                            <a:srgbClr val="00234D"/>
                          </a:solidFill>
                          <a:latin typeface="Arial"/>
                        </a:rPr>
                        <a:t>Постоянные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0" indent="-342900">
                        <a:lnSpc>
                          <a:spcPts val="1790"/>
                        </a:lnSpc>
                      </a:pPr>
                      <a:r>
                        <a:rPr lang="ru" sz="1600" b="1">
                          <a:solidFill>
                            <a:srgbClr val="00234D"/>
                          </a:solidFill>
                          <a:latin typeface="Arial"/>
                        </a:rPr>
                        <a:t>Временные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55600">
                        <a:lnSpc>
                          <a:spcPts val="1790"/>
                        </a:lnSpc>
                      </a:pPr>
                      <a:r>
                        <a:rPr lang="ru" sz="1600" b="1">
                          <a:solidFill>
                            <a:srgbClr val="00234D"/>
                          </a:solidFill>
                          <a:latin typeface="Arial"/>
                        </a:rPr>
                        <a:t>Случайные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114300" indent="0">
                        <a:lnSpc>
                          <a:spcPts val="1560"/>
                        </a:lnSpc>
                      </a:pPr>
                      <a:r>
                        <a:rPr lang="ru" sz="1400" b="1">
                          <a:solidFill>
                            <a:srgbClr val="010034"/>
                          </a:solidFill>
                          <a:latin typeface="Arial"/>
                        </a:rPr>
                        <a:t>Активные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0" indent="-342900">
                        <a:lnSpc>
                          <a:spcPts val="168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1.    Заработная плата на постоянном месте работы,</a:t>
                      </a:r>
                    </a:p>
                    <a:p>
                      <a:pPr marL="444500" indent="-342900">
                        <a:lnSpc>
                          <a:spcPts val="156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2.    стипендия,</a:t>
                      </a:r>
                    </a:p>
                    <a:p>
                      <a:pPr marL="444500" indent="-342900">
                        <a:lnSpc>
                          <a:spcPts val="168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3.    предпринимательский доход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0" indent="-342900">
                        <a:lnSpc>
                          <a:spcPts val="168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1.    Оплата работы в исследовательских проектах,</a:t>
                      </a:r>
                    </a:p>
                    <a:p>
                      <a:pPr marL="444500" indent="-342900">
                        <a:lnSpc>
                          <a:spcPts val="168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2.    доходы от сезонной работы,</a:t>
                      </a:r>
                    </a:p>
                    <a:p>
                      <a:pPr marL="444500" indent="-342900">
                        <a:lnSpc>
                          <a:spcPts val="168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3.    премии на основной работе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57200" indent="-355600">
                        <a:lnSpc>
                          <a:spcPts val="168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1.    Выигрыш в лотерею, викторину,</a:t>
                      </a:r>
                    </a:p>
                    <a:p>
                      <a:pPr marL="457200" indent="-355600">
                        <a:lnSpc>
                          <a:spcPts val="156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2.    случайные подработки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872">
                <a:tc>
                  <a:txBody>
                    <a:bodyPr/>
                    <a:lstStyle/>
                    <a:p>
                      <a:pPr marL="114300" indent="0">
                        <a:lnSpc>
                          <a:spcPts val="1560"/>
                        </a:lnSpc>
                      </a:pPr>
                      <a:r>
                        <a:rPr lang="ru" sz="1400" b="1">
                          <a:solidFill>
                            <a:srgbClr val="010034"/>
                          </a:solidFill>
                          <a:latin typeface="Arial"/>
                        </a:rPr>
                        <a:t>Пассивные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0" indent="-342900">
                        <a:lnSpc>
                          <a:spcPts val="168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1.    Выплаты за ученые и воинские звания,</a:t>
                      </a:r>
                    </a:p>
                    <a:p>
                      <a:pPr marL="444500" indent="-342900">
                        <a:lnSpc>
                          <a:spcPts val="168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2.    авторское вознаграждение,</a:t>
                      </a:r>
                    </a:p>
                    <a:p>
                      <a:pPr marL="444500" indent="-342900">
                        <a:lnSpc>
                          <a:spcPts val="156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3.    пенсия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0" indent="-342900">
                        <a:lnSpc>
                          <a:spcPts val="168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1.    Доходы от патентов и изобретений,</a:t>
                      </a:r>
                    </a:p>
                    <a:p>
                      <a:pPr marL="444500" indent="-342900">
                        <a:lnSpc>
                          <a:spcPts val="228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2.    доходы от инвестиций,</a:t>
                      </a:r>
                    </a:p>
                    <a:p>
                      <a:pPr marL="444500" indent="-342900">
                        <a:lnSpc>
                          <a:spcPts val="228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3.    дивиденды по акциям,</a:t>
                      </a:r>
                    </a:p>
                    <a:p>
                      <a:pPr marL="444500" indent="-342900">
                        <a:lnSpc>
                          <a:spcPts val="228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4.    купоны по облигациям,</a:t>
                      </a:r>
                    </a:p>
                    <a:p>
                      <a:pPr marL="444500" indent="-342900">
                        <a:lnSpc>
                          <a:spcPts val="1680"/>
                        </a:lnSpc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5.    проценты по депозитам,</a:t>
                      </a:r>
                    </a:p>
                    <a:p>
                      <a:pPr marL="444500" indent="-342900">
                        <a:lnSpc>
                          <a:spcPts val="168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6.    доходы от сдачи имущества в аренду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57200" indent="-355600">
                        <a:lnSpc>
                          <a:spcPts val="1560"/>
                        </a:lnSpc>
                        <a:spcAft>
                          <a:spcPts val="490"/>
                        </a:spcAft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1.    Находка денег,</a:t>
                      </a:r>
                    </a:p>
                    <a:p>
                      <a:pPr marL="457200" indent="-355600">
                        <a:lnSpc>
                          <a:spcPts val="1680"/>
                        </a:lnSpc>
                      </a:pPr>
                      <a:r>
                        <a:rPr lang="ru" sz="1400">
                          <a:solidFill>
                            <a:srgbClr val="010034"/>
                          </a:solidFill>
                          <a:latin typeface="Arial"/>
                        </a:rPr>
                        <a:t>2.    обнаружение ценностей (клад)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1856" y="1255776"/>
          <a:ext cx="11122152" cy="1194816"/>
        </p:xfrm>
        <a:graphic>
          <a:graphicData uri="http://schemas.openxmlformats.org/drawingml/2006/table">
            <a:tbl>
              <a:tblPr/>
              <a:tblGrid>
                <a:gridCol w="57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136">
                <a:tc>
                  <a:txBody>
                    <a:bodyPr/>
                    <a:lstStyle/>
                    <a:p>
                      <a:pPr marL="203200" indent="0">
                        <a:lnSpc>
                          <a:spcPts val="1790"/>
                        </a:lnSpc>
                      </a:pPr>
                      <a:r>
                        <a:rPr lang="ru" sz="1600" b="1">
                          <a:solidFill>
                            <a:srgbClr val="010034"/>
                          </a:solidFill>
                          <a:latin typeface="Arial"/>
                        </a:rPr>
                        <a:t>ВОЗМОЖНОСТИ УВЕЛИЧЕНИЯ</a:t>
                      </a:r>
                    </a:p>
                    <a:p>
                      <a:pPr marL="203200" indent="0">
                        <a:lnSpc>
                          <a:spcPts val="1790"/>
                        </a:lnSpc>
                      </a:pPr>
                      <a:r>
                        <a:rPr lang="ru" sz="1600" b="1">
                          <a:solidFill>
                            <a:srgbClr val="010034"/>
                          </a:solidFill>
                          <a:latin typeface="Arial"/>
                        </a:rPr>
                        <a:t>АКТИВНЫХ ДОХОДОВ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 indent="0">
                        <a:lnSpc>
                          <a:spcPts val="1790"/>
                        </a:lnSpc>
                      </a:pPr>
                      <a:r>
                        <a:rPr lang="ru" sz="1600" b="1">
                          <a:solidFill>
                            <a:srgbClr val="010034"/>
                          </a:solidFill>
                          <a:latin typeface="Arial"/>
                        </a:rPr>
                        <a:t>ВОЗМОЖНОСТИ УВЕЛИЧЕНИЯ</a:t>
                      </a:r>
                    </a:p>
                    <a:p>
                      <a:pPr marL="152400" indent="0">
                        <a:lnSpc>
                          <a:spcPts val="1790"/>
                        </a:lnSpc>
                      </a:pPr>
                      <a:r>
                        <a:rPr lang="ru" sz="1600" b="1">
                          <a:solidFill>
                            <a:srgbClr val="010034"/>
                          </a:solidFill>
                          <a:latin typeface="Arial"/>
                        </a:rPr>
                        <a:t>ПАССИВНЫХ ДОХОДОВ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203200" indent="0">
                        <a:lnSpc>
                          <a:spcPts val="1790"/>
                        </a:lnSpc>
                      </a:pPr>
                      <a:r>
                        <a:rPr lang="ru" sz="1600">
                          <a:solidFill>
                            <a:srgbClr val="010034"/>
                          </a:solidFill>
                          <a:latin typeface="Arial"/>
                        </a:rPr>
                        <a:t>• Вторая работа или подработки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52400" indent="0">
                        <a:lnSpc>
                          <a:spcPts val="1790"/>
                        </a:lnSpc>
                      </a:pPr>
                      <a:r>
                        <a:rPr lang="ru" sz="1600">
                          <a:solidFill>
                            <a:srgbClr val="010034"/>
                          </a:solidFill>
                          <a:latin typeface="Arial"/>
                        </a:rPr>
                        <a:t>• Сдача имущества в аренду (квартиры, гаража)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63880" y="2468880"/>
            <a:ext cx="8086344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Повышение квалификации.    • Банковские вклады</a:t>
            </a:r>
          </a:p>
          <a:p>
            <a:pPr marL="5715000" indent="0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Налоговые вычеты</a:t>
            </a:r>
          </a:p>
          <a:p>
            <a:pPr marL="5715000" indent="0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Кешбэк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6656" y="4809744"/>
            <a:ext cx="9073896" cy="588264"/>
          </a:xfrm>
          <a:prstGeom prst="rect">
            <a:avLst/>
          </a:prstGeom>
          <a:solidFill>
            <a:srgbClr val="E4013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810"/>
              </a:lnSpc>
              <a:spcBef>
                <a:spcPts val="9240"/>
              </a:spcBef>
            </a:pPr>
            <a:r>
              <a:rPr lang="ru" sz="5200" b="1">
                <a:solidFill>
                  <a:srgbClr val="FFFFFF"/>
                </a:solidFill>
                <a:latin typeface="Arial"/>
              </a:rPr>
              <a:t>Какие примеры есть у вас?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" y="3172968"/>
            <a:ext cx="6452616" cy="2849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120" y="3151632"/>
            <a:ext cx="2081784" cy="28559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9976" y="408432"/>
            <a:ext cx="2273808" cy="3840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  <a:spcAft>
                <a:spcPts val="1120"/>
              </a:spcAft>
            </a:pPr>
            <a:r>
              <a:rPr lang="ru" sz="3100" b="1">
                <a:solidFill>
                  <a:srgbClr val="00234D"/>
                </a:solidFill>
                <a:latin typeface="Arial"/>
              </a:rPr>
              <a:t>РАСХОДЫ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194816"/>
            <a:ext cx="6516624" cy="475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  <a:spcBef>
                <a:spcPts val="1120"/>
              </a:spcBef>
              <a:spcAft>
                <a:spcPts val="2660"/>
              </a:spcAft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Роль расходов </a:t>
            </a:r>
            <a:r>
              <a:rPr lang="ru" sz="1600">
                <a:solidFill>
                  <a:srgbClr val="010034"/>
                </a:solidFill>
                <a:latin typeface="Arial"/>
              </a:rPr>
              <a:t>— удовлетворение потребностей человека в товарах и услугах, поддержание желаемого уровня жизни.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2136648"/>
            <a:ext cx="5992368" cy="47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00"/>
              </a:lnSpc>
              <a:spcBef>
                <a:spcPts val="2660"/>
              </a:spcBef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Обязательные расходы</a:t>
            </a:r>
          </a:p>
          <a:p>
            <a:pPr indent="0">
              <a:lnSpc>
                <a:spcPts val="2010"/>
              </a:lnSpc>
            </a:pPr>
            <a:r>
              <a:rPr lang="ru" sz="1800">
                <a:solidFill>
                  <a:srgbClr val="010034"/>
                </a:solidFill>
                <a:latin typeface="Arial"/>
              </a:rPr>
              <a:t>Неизбежны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901696"/>
            <a:ext cx="5992368" cy="2133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79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Еда    Одежда и обувь Платежи ЖКХ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704" y="6102096"/>
            <a:ext cx="5160264" cy="2072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79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Лечение    Налоги    Долги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05216" y="2136648"/>
            <a:ext cx="3249168" cy="47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00"/>
              </a:lnSpc>
            </a:pPr>
            <a:r>
              <a:rPr lang="ru" sz="1700" b="1">
                <a:solidFill>
                  <a:srgbClr val="010034"/>
                </a:solidFill>
                <a:latin typeface="Arial"/>
              </a:rPr>
              <a:t>Необязательные расходы</a:t>
            </a:r>
          </a:p>
          <a:p>
            <a:pPr indent="0">
              <a:lnSpc>
                <a:spcPts val="2010"/>
              </a:lnSpc>
            </a:pPr>
            <a:r>
              <a:rPr lang="ru" sz="1800">
                <a:solidFill>
                  <a:srgbClr val="010034"/>
                </a:solidFill>
                <a:latin typeface="Arial"/>
              </a:rPr>
              <a:t>Можно избежать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05216" y="2916936"/>
            <a:ext cx="3249168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Развлечения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08264" y="6102096"/>
            <a:ext cx="1405128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Путешествия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96" y="408432"/>
            <a:ext cx="7321296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432"/>
              </a:lnSpc>
            </a:pPr>
            <a:r>
              <a:rPr lang="ru" sz="3100" b="1">
                <a:solidFill>
                  <a:srgbClr val="00234D"/>
                </a:solidFill>
                <a:latin typeface="Arial"/>
              </a:rPr>
              <a:t>ВОЗМОЖНОСТИ ОПТИМИЗАЦИИ РАСХОДОВ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935224"/>
            <a:ext cx="3044952" cy="2926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65100" indent="0">
              <a:lnSpc>
                <a:spcPts val="5810"/>
              </a:lnSpc>
            </a:pPr>
            <a:r>
              <a:rPr lang="ru" sz="5200">
                <a:solidFill>
                  <a:srgbClr val="E10138"/>
                </a:solidFill>
                <a:latin typeface="Arial"/>
              </a:rPr>
              <a:t>01</a:t>
            </a:r>
          </a:p>
          <a:p>
            <a:pPr indent="0">
              <a:lnSpc>
                <a:spcPts val="1920"/>
              </a:lnSpc>
              <a:spcAft>
                <a:spcPts val="420"/>
              </a:spcAft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Избегайте спонтанных покупок</a:t>
            </a:r>
          </a:p>
          <a:p>
            <a:pPr marL="317500" indent="-317500">
              <a:lnSpc>
                <a:spcPts val="1790"/>
              </a:lnSpc>
              <a:spcAft>
                <a:spcPts val="420"/>
              </a:spcAft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Составляйте список</a:t>
            </a:r>
          </a:p>
          <a:p>
            <a:pPr marL="317500" indent="-317500">
              <a:lnSpc>
                <a:spcPts val="1920"/>
              </a:lnSpc>
              <a:spcAft>
                <a:spcPts val="420"/>
              </a:spcAft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Ходите в магазины не каждый день</a:t>
            </a:r>
          </a:p>
          <a:p>
            <a:pPr marL="317500" indent="-317500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Избегайте импульсивных покупок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2584" y="2935224"/>
            <a:ext cx="4824984" cy="524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5810"/>
              </a:lnSpc>
            </a:pPr>
            <a:r>
              <a:rPr lang="ru" sz="5200" dirty="0">
                <a:solidFill>
                  <a:srgbClr val="E10138"/>
                </a:solidFill>
                <a:latin typeface="Arial"/>
              </a:rPr>
              <a:t>02                  03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0184" y="3950208"/>
            <a:ext cx="2889504" cy="960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 b="1" dirty="0">
                <a:solidFill>
                  <a:srgbClr val="010034"/>
                </a:solidFill>
                <a:latin typeface="Arial"/>
              </a:rPr>
              <a:t>Рассматривайте крупные покупки с точки зрения того, помогут ли они в будущем сэкономить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22208" y="3950208"/>
            <a:ext cx="2322576" cy="13533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14300" indent="0" algn="just">
              <a:lnSpc>
                <a:spcPts val="1920"/>
              </a:lnSpc>
              <a:spcAft>
                <a:spcPts val="420"/>
              </a:spcAft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Ведите личный или семейный бюджет</a:t>
            </a:r>
          </a:p>
          <a:p>
            <a:pPr marL="304800" indent="-304800">
              <a:lnSpc>
                <a:spcPts val="1790"/>
              </a:lnSpc>
              <a:spcAft>
                <a:spcPts val="420"/>
              </a:spcAft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Учетная функция</a:t>
            </a:r>
          </a:p>
          <a:p>
            <a:pPr marL="304800" indent="-304800">
              <a:lnSpc>
                <a:spcPts val="192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•    Инструментальная функция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2968752"/>
            <a:ext cx="3057144" cy="2005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288" y="3139440"/>
            <a:ext cx="2883408" cy="1813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104" y="2962656"/>
            <a:ext cx="2663952" cy="1990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7304" y="411480"/>
            <a:ext cx="7406640" cy="3840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</a:pPr>
            <a:r>
              <a:rPr lang="ru" sz="3100" b="1" cap="small">
                <a:solidFill>
                  <a:srgbClr val="00234D"/>
                </a:solidFill>
                <a:latin typeface="Arial"/>
              </a:rPr>
              <a:t>сбалансированный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5968" y="1767840"/>
            <a:ext cx="2444496" cy="2316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Дефицитный бюджет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1064" y="1767840"/>
            <a:ext cx="2200656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Сбалансированный</a:t>
            </a:r>
          </a:p>
          <a:p>
            <a:pPr indent="0">
              <a:lnSpc>
                <a:spcPts val="1790"/>
              </a:lnSpc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91400" y="1767840"/>
            <a:ext cx="2572512" cy="2316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Профицитный 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9872" y="2657856"/>
            <a:ext cx="2456688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Расходы &gt; 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5824" y="2657856"/>
            <a:ext cx="2615184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Расходы =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70064" y="2657856"/>
            <a:ext cx="2615184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>
                <a:solidFill>
                  <a:srgbClr val="010034"/>
                </a:solidFill>
                <a:latin typeface="Arial"/>
              </a:rPr>
              <a:t>Расходы &lt; 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96768" y="5126736"/>
            <a:ext cx="670560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Этап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08648" y="5126736"/>
            <a:ext cx="716280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90"/>
              </a:lnSpc>
            </a:pPr>
            <a:r>
              <a:rPr lang="ru" sz="1600" b="1">
                <a:solidFill>
                  <a:srgbClr val="010034"/>
                </a:solidFill>
                <a:latin typeface="Arial"/>
              </a:rPr>
              <a:t>Этап 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2056" y="5516880"/>
            <a:ext cx="2944368" cy="3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>
                <a:solidFill>
                  <a:srgbClr val="010034"/>
                </a:solidFill>
                <a:latin typeface="Arial"/>
              </a:rPr>
              <a:t>Берем под контроль денежные потоки домохозяйства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888" y="5504688"/>
            <a:ext cx="2996184" cy="4084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>
                <a:solidFill>
                  <a:srgbClr val="010034"/>
                </a:solidFill>
                <a:latin typeface="Arial"/>
              </a:rPr>
              <a:t>Начинаем планировать бюджет домохозяйства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iZDViNWMxNy1mZjBlLTRhNDUtOGFkZS1iMWRiOWUxZmI4MDQiIG9yaWdpbj0iZGVmYXVsdFZhbHVlIj48ZWxlbWVudCB1aWQ9ImlkX2NsYXNzaWZpY2F0aW9uX2ludGVybmFsb25seSIgdmFsdWU9IiIgeG1sbnM9Imh0dHA6Ly93d3cuYm9sZG9uamFtZXMuY29tLzIwMDgvMDEvc2llL2ludGVybmFsL2xhYmVsIiAvPjxlbGVtZW50IHVpZD0iNjM3OGIyOTEtZTllMi00ZjVkLWI1MWItODhlZWEzZTRhODc0IiB2YWx1ZT0iIiB4bWxucz0iaHR0cDovL3d3dy5ib2xkb25qYW1lcy5jb20vMjAwOC8wMS9zaWUvaW50ZXJuYWwvbGFiZWwiIC8+PC9zaXNsPjxVc2VyTmFtZT5ST1NCQU5LXHJiMTg4NDU3PC9Vc2VyTmFtZT48RGF0ZVRpbWU+MTEuMDMuMjAyNCAxMTowNDoxNzwvRGF0ZVRpbWU+PExhYmVsU3RyaW5nPkMxIHwgJiN4NDEyOyYjeDQzRDsmI3g0NDM7JiN4NDQyOyYjeDQ0MDsmI3g0MzU7JiN4NDNEOyYjeDQzRDsmI3g0NEY7JiN4NDRGOyAmI3g0Mzg7JiN4NDNEOyYjeDQ0NDsmI3g0M0U7JiN4NDQwOyYjeDQzQzsmI3g0MzA7JiN4NDQ2OyYjeDQzODsmI3g0NEY7PC9MYWJlbFN0cmluZz48L2l0ZW0+PC9sYWJlbEhpc3Rvcnk+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bd5b5c17-ff0e-4a45-8ade-b1db9e1fb804" origin="defaultValue">
  <element uid="id_classification_internalonly" value=""/>
  <element uid="6378b291-e9e2-4f5d-b51b-88eea3e4a874" value=""/>
</sisl>
</file>

<file path=customXml/itemProps1.xml><?xml version="1.0" encoding="utf-8"?>
<ds:datastoreItem xmlns:ds="http://schemas.openxmlformats.org/officeDocument/2006/customXml" ds:itemID="{395DE491-F1D2-4D59-8D8E-9B210403D25B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1F5D3E5B-B763-42F9-BE23-7B1F3FAA322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549</Words>
  <Application>Microsoft Office PowerPoint</Application>
  <PresentationFormat>Широкоэкранный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Consolas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Вика Кузьмина</dc:creator>
  <cp:keywords/>
  <dc:description>C1 - Internal  |kjdlkajldhas*C1*lkdlkhas|</dc:description>
  <cp:lastModifiedBy>Виталий Максимов</cp:lastModifiedBy>
  <cp:revision>1</cp:revision>
  <dcterms:modified xsi:type="dcterms:W3CDTF">2024-03-12T09:09:57Z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3a8d9bd2-1145-42cb-95e7-92f5081a7438</vt:lpwstr>
  </property>
  <property fmtid="{D5CDD505-2E9C-101B-9397-08002B2CF9AE}" pid="3" name="bjDocumentLabelXML">
    <vt:lpwstr>&lt;?xml version="1.0" encoding="us-ascii"?&gt;&lt;sisl xmlns:xsi="http://www.w3.org/2001/XMLSchema-instance" xmlns:xsd="http://www.w3.org/2001/XMLSchema" sislVersion="0" policy="bd5b5c17-ff0e-4a45-8ade-b1db9e1fb804" origin="defaultValue" xmlns="http://www.boldonj</vt:lpwstr>
  </property>
  <property fmtid="{D5CDD505-2E9C-101B-9397-08002B2CF9AE}" pid="4" name="bjDocumentLabelXML-0">
    <vt:lpwstr>ames.com/2008/01/sie/internal/label"&gt;&lt;element uid="id_classification_internalonly" value="" /&gt;&lt;element uid="6378b291-e9e2-4f5d-b51b-88eea3e4a874" value="" /&gt;&lt;/sisl&gt;</vt:lpwstr>
  </property>
  <property fmtid="{D5CDD505-2E9C-101B-9397-08002B2CF9AE}" pid="5" name="bjDocumentSecurityLabel">
    <vt:lpwstr>C1 | Внутренняя информация</vt:lpwstr>
  </property>
  <property fmtid="{D5CDD505-2E9C-101B-9397-08002B2CF9AE}" pid="6" name="bjSaver">
    <vt:lpwstr>W6/TNGUqjoK1nt13nJ8yGHkvBbHadFzn</vt:lpwstr>
  </property>
  <property fmtid="{D5CDD505-2E9C-101B-9397-08002B2CF9AE}" pid="7" name="bjLabelHistoryID">
    <vt:lpwstr>{395DE491-F1D2-4D59-8D8E-9B210403D25B}</vt:lpwstr>
  </property>
</Properties>
</file>