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handoutMasterIdLst>
    <p:handoutMasterId r:id="rId40"/>
  </p:handoutMasterIdLst>
  <p:sldIdLst>
    <p:sldId id="295" r:id="rId3"/>
    <p:sldId id="256" r:id="rId4"/>
    <p:sldId id="283" r:id="rId5"/>
    <p:sldId id="338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74" r:id="rId18"/>
    <p:sldId id="376" r:id="rId19"/>
    <p:sldId id="378" r:id="rId20"/>
    <p:sldId id="379" r:id="rId21"/>
    <p:sldId id="380" r:id="rId22"/>
    <p:sldId id="400" r:id="rId23"/>
    <p:sldId id="399" r:id="rId24"/>
    <p:sldId id="375" r:id="rId25"/>
    <p:sldId id="381" r:id="rId26"/>
    <p:sldId id="382" r:id="rId27"/>
    <p:sldId id="383" r:id="rId28"/>
    <p:sldId id="384" r:id="rId29"/>
    <p:sldId id="387" r:id="rId30"/>
    <p:sldId id="386" r:id="rId31"/>
    <p:sldId id="389" r:id="rId32"/>
    <p:sldId id="390" r:id="rId33"/>
    <p:sldId id="391" r:id="rId34"/>
    <p:sldId id="397" r:id="rId35"/>
    <p:sldId id="398" r:id="rId36"/>
    <p:sldId id="393" r:id="rId37"/>
    <p:sldId id="395" r:id="rId3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3BE8D2B-78B1-4D89-A9C9-2B430EB3543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4AA29B7-80A7-4196-965E-44928DBE8D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41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EDB9-6929-46C0-9915-C542B12BC968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EBC78-F801-4B45-B799-4888E80C1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75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BC78-F801-4B45-B799-4888E80C188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8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881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43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E95D7-BA44-637B-919E-DCB9C964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CF9D85-E77C-F2E7-8640-0820FC1C0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E4B89C-1B2D-61E5-DE3D-3325194C6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A612FD-6518-517E-1D08-31443F54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579CC4-A7D7-ADA9-D37C-03E438C0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88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C27DA-2B28-CA43-F6B4-3C15FA63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6A296-5788-2050-79A5-6DDB9DD8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F86F29-BE08-0F07-CD6D-A36A55FD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95E94-1B22-3935-83DE-391F888E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E9B740-78D5-02D9-3D59-7A3F3041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2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3216E-3C5C-6827-047A-86AB5E31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A9BBD8-8A57-29BB-4775-80D22CA8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0A9197-D62A-B603-2D44-15729844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1DDCFC-7EAD-BFC0-D113-987E6EA9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95E70-246A-B880-C135-00E496DC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4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D7CF9-BED2-280F-5636-4C66A266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C17EC-CEFB-EBB1-0CDB-4924DCD8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7F576-BE28-0770-006A-9CDFE890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EB84D7-C2A3-5582-94A9-06F7C5BB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33D564-C01D-BCC6-A16C-5753D1BA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F7695E-CAC3-9A8D-4345-65EE8529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FE077-0AB8-A7CF-EE16-EC7A693F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DD2144-0CFB-35EF-0CA4-E73EEE2A6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334295-FE64-7A95-D11D-6705F91F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5F3234A-B304-D420-25B6-03EC67EAA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5790CC-8B00-D829-2754-7EDD316AD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738CF0E-154E-E286-148D-7A2F3776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64C64-8C11-8F04-0835-5D1D2FA3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8F3057F-8C52-88DD-5215-5C795448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7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05466-9A03-3336-C43E-E0ECCE49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8EC683-BC85-4E5A-4C27-FE63B824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BCBA24-2F26-C6C8-E72E-1AD644F6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37435A-0488-1EBC-ED37-735CD50D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492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24DAD3E-197F-22F5-F3CD-1DFA467B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7A960B-A122-1AFB-C053-4080EB7F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A3F446-CD69-051B-FC4B-EC698ACF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399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9645A-EE4C-BD4B-0E0C-A3DE67AF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EC733B-EFAA-6138-641B-A141A27F6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B435A-17EF-50E4-21D6-9DCDFA918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8191C4-C8D5-72F6-FD36-EB6DD259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0CBA92-4040-39F9-2982-5737F91F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530068-65E6-B520-412E-53EA275C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36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726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794F8-6FB0-8844-3874-AF4DDF85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9B8DF40-231B-6485-D426-3137915F3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8EEC11-2902-EBFC-7734-13DD03A9D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DE1860-876B-902D-9404-25FFA02F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C931B3-ED09-797E-8F56-429C8F01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11C3F8-82D0-E03B-D085-9E807A49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3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45D6F-69A1-F1CA-D8D0-730F2B01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5563A5-2907-DD4A-34FF-667C393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CDDF99-F81A-B611-58BC-D49512E7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066C51-3C34-79CB-9493-8CAFDC65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635510-E31A-5248-7A27-3AEC1F27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71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6A4DF1-B1F2-4DB4-491A-AE1D5AAD9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9CB8F63-E970-8BF6-CDC6-3E4B91197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6DE226-B991-0861-4F81-1B4D862B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F71422-5829-EBA1-E030-2098FB0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758AA-8406-DFDA-1485-19F14629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16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37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7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5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19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1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71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FC74AA-E26A-4A38-8B38-7625A2EED1E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505878-76DC-4595-9536-D8E08AE951B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080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DE8EA-04A2-E385-41F7-823A0513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9CB562-1ECE-BD71-FD84-15325BE5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EB1D64-9651-62BD-0CB3-A1CF0A01F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9815-4716-485C-8923-3F3B0EDC949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6D081-5751-CA5E-3785-DF919843E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78F9E4-62D0-D05A-51EF-5706F5065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8525-9DC2-4AA9-8A32-6D7CD0C69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0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B46C8F1-9B80-47EE-B341-D6621260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6" y="636558"/>
            <a:ext cx="11435644" cy="402575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879211-228D-43D5-AD8A-5663A7FBB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90" y="0"/>
            <a:ext cx="4165878" cy="333135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679229" y="5298869"/>
            <a:ext cx="3206045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02.11.2023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4392" y="2836158"/>
            <a:ext cx="10036097" cy="143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ru-RU" sz="24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24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«Средняя школа №156 имени Героя Советского Союза Ерофеева Г.П.»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ru-RU" sz="24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Методический семинар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356" y="4147785"/>
            <a:ext cx="11128918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Тема:</a:t>
            </a:r>
            <a:r>
              <a:rPr lang="ru-RU" sz="3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 дефицитов обучающихся к дефицитам педагогов»</a:t>
            </a:r>
            <a:r>
              <a:rPr lang="ru-RU" sz="3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83" y="501805"/>
            <a:ext cx="11753385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определения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дефицитарности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 обучающихся определяется в каждой ОО на основе документа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о системе качества образования».</a:t>
            </a:r>
          </a:p>
          <a:p>
            <a:pPr lvl="0">
              <a:spcBef>
                <a:spcPct val="20000"/>
              </a:spcBef>
            </a:pP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правило, в гимназиях, лицеях требуемый уровень развития знаний и умений (качество) – 75% и более, в остальных школах – 50 % и более.</a:t>
            </a:r>
          </a:p>
        </p:txBody>
      </p:sp>
    </p:spTree>
    <p:extLst>
      <p:ext uri="{BB962C8B-B14F-4D97-AF65-F5344CB8AC3E}">
        <p14:creationId xmlns:p14="http://schemas.microsoft.com/office/powerpoint/2010/main" xmlns="" val="171628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1" y="324717"/>
            <a:ext cx="10470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 часть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(проектирование пробы и проба)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146" y="1410511"/>
            <a:ext cx="10464176" cy="4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24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" y="264503"/>
            <a:ext cx="1084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Формат работы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(примеры на послед. слайдах)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922" y="969485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6429659"/>
              </p:ext>
            </p:extLst>
          </p:nvPr>
        </p:nvGraphicFramePr>
        <p:xfrm>
          <a:off x="575594" y="1865825"/>
          <a:ext cx="10640396" cy="221148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289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144" y="0"/>
            <a:ext cx="3550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по русск. языку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2794659"/>
              </p:ext>
            </p:extLst>
          </p:nvPr>
        </p:nvGraphicFramePr>
        <p:xfrm>
          <a:off x="228143" y="461665"/>
          <a:ext cx="11703661" cy="5653564"/>
        </p:xfrm>
        <a:graphic>
          <a:graphicData uri="http://schemas.openxmlformats.org/drawingml/2006/table">
            <a:tbl>
              <a:tblPr firstRow="1" bandRow="1"/>
              <a:tblGrid>
                <a:gridCol w="8673249">
                  <a:extLst>
                    <a:ext uri="{9D8B030D-6E8A-4147-A177-3AD203B41FA5}">
                      <a16:colId xmlns:a16="http://schemas.microsoft.com/office/drawing/2014/main" xmlns="" val="1238042812"/>
                    </a:ext>
                  </a:extLst>
                </a:gridCol>
                <a:gridCol w="3030412">
                  <a:extLst>
                    <a:ext uri="{9D8B030D-6E8A-4147-A177-3AD203B41FA5}">
                      <a16:colId xmlns:a16="http://schemas.microsoft.com/office/drawing/2014/main" xmlns="" val="4018716451"/>
                    </a:ext>
                  </a:extLst>
                </a:gridCol>
              </a:tblGrid>
              <a:tr h="1095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(обобщенные формулировки, которые требуют разложить их на </a:t>
                      </a:r>
                      <a:r>
                        <a:rPr lang="ru-RU" b="0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операциональный</a:t>
                      </a:r>
                      <a:r>
                        <a:rPr lang="ru-RU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 умений)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8653584"/>
                  </a:ext>
                </a:extLst>
              </a:tr>
              <a:tr h="4464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1" i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морфологический разбор слова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2018 г. – 42% // 50%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г. – 44% // 49%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2020 г. – 50% // 54%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определять и доказывать принадлежность конкретного слова классу частей речи (у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сам.ч.р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вопрос и значение, у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служ.ч.р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роль);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распознавать признаки конкретного слова, позволяющие определить, к какому виду установленного класса частей речи оно относится;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определять непостоянные признаки сам-х </a:t>
                      </a:r>
                      <a:r>
                        <a:rPr lang="ru-RU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ч.р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(в какой форме употреблено слово);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находить в предложении слово, от которого зависит исследуемое слово, или слово, с которым употребляется, выполняет служебную функцию;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устанавливать, каким членом предложения является исследуемое слово</a:t>
                      </a:r>
                      <a:r>
                        <a:rPr lang="ru-RU" sz="2000" i="1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Выбор оснований и критериев для сравнения,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сериации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классификации объектов.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Установление причинно-следственных связей.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771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222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834" y="187339"/>
            <a:ext cx="3406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по математике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754260"/>
              </p:ext>
            </p:extLst>
          </p:nvPr>
        </p:nvGraphicFramePr>
        <p:xfrm>
          <a:off x="255834" y="649004"/>
          <a:ext cx="11642517" cy="5417259"/>
        </p:xfrm>
        <a:graphic>
          <a:graphicData uri="http://schemas.openxmlformats.org/drawingml/2006/table">
            <a:tbl>
              <a:tblPr firstRow="1" bandRow="1"/>
              <a:tblGrid>
                <a:gridCol w="8627937">
                  <a:extLst>
                    <a:ext uri="{9D8B030D-6E8A-4147-A177-3AD203B41FA5}">
                      <a16:colId xmlns:a16="http://schemas.microsoft.com/office/drawing/2014/main" xmlns="" val="3949236067"/>
                    </a:ext>
                  </a:extLst>
                </a:gridCol>
                <a:gridCol w="3014580">
                  <a:extLst>
                    <a:ext uri="{9D8B030D-6E8A-4147-A177-3AD203B41FA5}">
                      <a16:colId xmlns:a16="http://schemas.microsoft.com/office/drawing/2014/main" xmlns="" val="2313716495"/>
                    </a:ext>
                  </a:extLst>
                </a:gridCol>
              </a:tblGrid>
              <a:tr h="1193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(обобщенные формулировки, которые требуют разложить их на </a:t>
                      </a:r>
                      <a:r>
                        <a:rPr lang="ru-RU" b="0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операциональный</a:t>
                      </a:r>
                      <a:r>
                        <a:rPr lang="ru-RU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 умений)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1162718"/>
                  </a:ext>
                </a:extLst>
              </a:tr>
              <a:tr h="4223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Решать задачи, находить процент от числа, число по проценту от него; находить процентное отношение двух чисел; находить процентное снижение или процентное повышение величины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2018 г. – 17% // 30%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2019 г. – 34% // 33%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2020 г. – 62% // 66%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преобразовывать десятичную дробь в проценты и наоборот;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составлять пропорции и решать их;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определять большее и меньшее значение числа, его части, дроби;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устанавливать процентное изменение </a:t>
                      </a:r>
                      <a:r>
                        <a:rPr lang="ru-RU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величин </a:t>
                      </a:r>
                      <a:r>
                        <a:rPr lang="ru-RU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разницу между старым и новым значениями) и др.</a:t>
                      </a:r>
                      <a:endParaRPr lang="ru-RU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Синтез как составление целого из частей.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Установление причинно-следственных связей.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Построение логической цепи рассуждений.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514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30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140" y="366745"/>
            <a:ext cx="115303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 Что можно сделать со списками дефицитарных умений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обучающися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 Что можно сделать со списками умений обучающихся, сформированных на высоком уровне?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составленные списки.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выявленные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обучающихся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достижения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(дефициты) педагога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распределив их на группы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(см. таблицу):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Затруднения  (дефициты) педагога в методике развития у обучаемых предметных умений;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Затруднения  (дефициты) педагога в методике развития у обучаемых метапредметных умений;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Профессиональная  область высокого уровня (методика развития у обучаемых предметных умений);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Профессиональная  область высокого уровня (методика развития у обучаемых метапредметных умений).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работу: 30 минут.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составлена таблица дефицитов и достижений педагогов.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82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32299" y="1021403"/>
          <a:ext cx="10797700" cy="4970836"/>
        </p:xfrm>
        <a:graphic>
          <a:graphicData uri="http://schemas.openxmlformats.org/drawingml/2006/table">
            <a:tbl>
              <a:tblPr/>
              <a:tblGrid>
                <a:gridCol w="108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7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8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Секция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Кабинет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Английский язык, 7 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Скоркина Э. 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Биология, 8 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Габдуллина О. Е.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География, 8 класс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Касьянова Е. 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История, 6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Павлова А. 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Математика, 4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Вальгер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М. 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2213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Математика, 5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Голубчикова А. 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Обществознание, 8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Чернухина О. Н.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317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Окружающий мир, 4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Слабкова Ю. С.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239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Русский язык, 4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Путинцева Ю. П.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4320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Русский язык, 5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Гракович М. В.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Физика, 8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Ефременко Е. Д.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3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Химия, 8 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Чанчикова А. М.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3659" y="195670"/>
            <a:ext cx="3350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по секциям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2.11.2023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" y="264503"/>
            <a:ext cx="1084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922" y="969485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575594" y="1865825"/>
          <a:ext cx="10640396" cy="285156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Выделение</a:t>
                      </a:r>
                      <a:r>
                        <a:rPr lang="ru-RU" baseline="0" dirty="0"/>
                        <a:t> грамматической основы в предложении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Дефицит читательской грамотности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Роль союзов в предложении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Знание терминов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Определение однородных членов предложения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288">
                <a:tc>
                  <a:txBody>
                    <a:bodyPr/>
                    <a:lstStyle/>
                    <a:p>
                      <a:r>
                        <a:rPr lang="ru-RU" dirty="0"/>
                        <a:t>Неумение</a:t>
                      </a:r>
                      <a:r>
                        <a:rPr lang="ru-RU" baseline="0" dirty="0"/>
                        <a:t> видеть прямую речь, отличать её от косвенной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73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9673" y="341906"/>
            <a:ext cx="7964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умения обучающихся по химии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классы на примере 7 задания.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528702" y="1404717"/>
          <a:ext cx="10640396" cy="413172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u="sng" dirty="0">
                          <a:latin typeface="+mn-lt"/>
                        </a:rPr>
                        <a:t>Составлять уравнения реакций, используя</a:t>
                      </a:r>
                      <a:r>
                        <a:rPr lang="ru-RU" sz="1600" b="1" u="sng" baseline="0" dirty="0">
                          <a:latin typeface="+mn-lt"/>
                        </a:rPr>
                        <a:t> химические формулы веществ</a:t>
                      </a:r>
                    </a:p>
                    <a:p>
                      <a:r>
                        <a:rPr lang="ru-RU" sz="1600" b="1" baseline="0" dirty="0">
                          <a:latin typeface="+mn-lt"/>
                        </a:rPr>
                        <a:t>8кл. -2022г 26,6%</a:t>
                      </a:r>
                    </a:p>
                    <a:p>
                      <a:r>
                        <a:rPr lang="ru-RU" sz="1600" baseline="0" dirty="0">
                          <a:latin typeface="+mn-lt"/>
                        </a:rPr>
                        <a:t>-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преобразовывать широко применяемые в химии модельные представления – химический знак (символ элемента), химическая формула и уравнение химической реакции </a:t>
                      </a:r>
                      <a:endParaRPr lang="ru-RU" sz="1600" baseline="0" dirty="0">
                        <a:latin typeface="+mn-lt"/>
                      </a:endParaRPr>
                    </a:p>
                    <a:p>
                      <a:r>
                        <a:rPr lang="ru-RU" sz="1600" baseline="0" dirty="0">
                          <a:latin typeface="+mn-lt"/>
                        </a:rPr>
                        <a:t>-составлять химические формулы по валентности</a:t>
                      </a:r>
                    </a:p>
                    <a:p>
                      <a:r>
                        <a:rPr lang="ru-RU" sz="1600" baseline="0" dirty="0">
                          <a:latin typeface="+mn-lt"/>
                        </a:rPr>
                        <a:t>-расстановка коэффициентов согласно закону сохранение массы веществ</a:t>
                      </a:r>
                    </a:p>
                    <a:p>
                      <a:r>
                        <a:rPr lang="ru-RU" sz="1600" dirty="0">
                          <a:latin typeface="+mn-lt"/>
                        </a:rPr>
                        <a:t>- Определять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принадлежность веществ к определённому классу соединений по формулам и названиям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веществ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-</a:t>
                      </a:r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синтез как составление целого из частей.</a:t>
                      </a:r>
                    </a:p>
                    <a:p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выбирать, анализировать и интерпретировать информацию различных видов и форм представления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-выбирать основания и критерии для классификации химических веществ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02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190" y="2967335"/>
            <a:ext cx="301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ИСТОРИЯ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8970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8117" y="345688"/>
            <a:ext cx="109467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0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Повестка:</a:t>
            </a:r>
            <a:endParaRPr lang="ru-RU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 fontAlgn="base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деятельности по обеспечению объективности образовательных результатов обучающихся в рамках независимых оценочных процедур ВПР» МАОУ СШ № 156. Выступающая: Мельник Е.П.</a:t>
            </a:r>
          </a:p>
          <a:p>
            <a:pPr marL="457200" indent="-457200" algn="just" fontAlgn="base">
              <a:lnSpc>
                <a:spcPct val="115000"/>
              </a:lnSpc>
              <a:buFontTx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 «Анализ результатов выполнения ВПР 2023 года»</a:t>
            </a:r>
          </a:p>
          <a:p>
            <a:pPr marL="457200" indent="-457200" algn="just" fontAlgn="base">
              <a:lnSpc>
                <a:spcPct val="115000"/>
              </a:lnSpc>
              <a:buFontTx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pPr marL="457200" indent="-457200" algn="just" fontAlgn="base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2705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63055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11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A88BB4E-7D5F-5CA2-A6F5-FE7B9E86722C}"/>
              </a:ext>
            </a:extLst>
          </p:cNvPr>
          <p:cNvGraphicFramePr>
            <a:graphicFrameLocks noGrp="1"/>
          </p:cNvGraphicFramePr>
          <p:nvPr/>
        </p:nvGraphicFramePr>
        <p:xfrm>
          <a:off x="467360" y="92725"/>
          <a:ext cx="11460480" cy="667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240">
                  <a:extLst>
                    <a:ext uri="{9D8B030D-6E8A-4147-A177-3AD203B41FA5}">
                      <a16:colId xmlns:a16="http://schemas.microsoft.com/office/drawing/2014/main" xmlns="" val="1658648215"/>
                    </a:ext>
                  </a:extLst>
                </a:gridCol>
                <a:gridCol w="5730240">
                  <a:extLst>
                    <a:ext uri="{9D8B030D-6E8A-4147-A177-3AD203B41FA5}">
                      <a16:colId xmlns:a16="http://schemas.microsoft.com/office/drawing/2014/main" xmlns="" val="485659887"/>
                    </a:ext>
                  </a:extLst>
                </a:gridCol>
              </a:tblGrid>
              <a:tr h="366824">
                <a:tc>
                  <a:txBody>
                    <a:bodyPr/>
                    <a:lstStyle/>
                    <a:p>
                      <a:r>
                        <a:rPr lang="ru-RU" dirty="0"/>
                        <a:t>ПРЕДМЕТНЫЕ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МЕТАПРЕДМЕТНЫЕ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328957"/>
                  </a:ext>
                </a:extLst>
              </a:tr>
              <a:tr h="124861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Установить соответствие: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- знать события отечественной и зарубежной истории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- уметь по признакам определять событие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- знать даты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Установить соответствие</a:t>
                      </a:r>
                    </a:p>
                    <a:p>
                      <a:r>
                        <a:rPr lang="ru-RU" dirty="0"/>
                        <a:t>- Классифицировать объекты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048806"/>
                  </a:ext>
                </a:extLst>
              </a:tr>
              <a:tr h="638178">
                <a:tc>
                  <a:txBody>
                    <a:bodyPr/>
                    <a:lstStyle/>
                    <a:p>
                      <a:r>
                        <a:rPr lang="ru-RU" dirty="0"/>
                        <a:t>3. Объяснить смысл словосочетания:</a:t>
                      </a:r>
                    </a:p>
                    <a:p>
                      <a:r>
                        <a:rPr lang="ru-RU" dirty="0"/>
                        <a:t>- знать родовые и видовые признаки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Формулировать определения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8260898"/>
                  </a:ext>
                </a:extLst>
              </a:tr>
              <a:tr h="1765269">
                <a:tc>
                  <a:txBody>
                    <a:bodyPr/>
                    <a:lstStyle/>
                    <a:p>
                      <a:r>
                        <a:rPr lang="ru-RU" dirty="0"/>
                        <a:t>4. Определять роль исторической личности в событии:</a:t>
                      </a:r>
                    </a:p>
                    <a:p>
                      <a:r>
                        <a:rPr lang="ru-RU" dirty="0"/>
                        <a:t>- знать хронологию событий</a:t>
                      </a:r>
                    </a:p>
                    <a:p>
                      <a:r>
                        <a:rPr lang="ru-RU" dirty="0"/>
                        <a:t>- соотносить исторические факты с исторической личностью</a:t>
                      </a:r>
                    </a:p>
                    <a:p>
                      <a:r>
                        <a:rPr lang="ru-RU" dirty="0"/>
                        <a:t>- уметь обосновывать роль исторической личности</a:t>
                      </a:r>
                    </a:p>
                    <a:p>
                      <a:r>
                        <a:rPr lang="ru-RU" dirty="0"/>
                        <a:t>- уметь приводить 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Устанавливать причинно-следственные связи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4651086"/>
                  </a:ext>
                </a:extLst>
              </a:tr>
              <a:tr h="1458692">
                <a:tc>
                  <a:txBody>
                    <a:bodyPr/>
                    <a:lstStyle/>
                    <a:p>
                      <a:r>
                        <a:rPr lang="ru-RU" dirty="0"/>
                        <a:t>5. Работа с картой:</a:t>
                      </a:r>
                    </a:p>
                    <a:p>
                      <a:r>
                        <a:rPr lang="ru-RU" dirty="0"/>
                        <a:t>- умение читать историческую карту</a:t>
                      </a:r>
                    </a:p>
                    <a:p>
                      <a:r>
                        <a:rPr lang="ru-RU" dirty="0"/>
                        <a:t>- видеть географическое расположение объектов на карте</a:t>
                      </a:r>
                    </a:p>
                    <a:p>
                      <a:r>
                        <a:rPr lang="ru-RU" dirty="0"/>
                        <a:t>- знать исторические события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Работа с картой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829789"/>
                  </a:ext>
                </a:extLst>
              </a:tr>
              <a:tr h="366824">
                <a:tc>
                  <a:txBody>
                    <a:bodyPr/>
                    <a:lstStyle/>
                    <a:p>
                      <a:r>
                        <a:rPr lang="ru-RU" dirty="0"/>
                        <a:t>7. Соотносить памятники культуры с веком:</a:t>
                      </a:r>
                    </a:p>
                    <a:p>
                      <a:r>
                        <a:rPr lang="ru-RU" dirty="0"/>
                        <a:t>- знать хронологию, соотносить исторический памятник с эпохой</a:t>
                      </a:r>
                    </a:p>
                    <a:p>
                      <a:r>
                        <a:rPr lang="ru-RU" dirty="0"/>
                        <a:t>- определять стилевые особенности памятников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Знать памятники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47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887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93194-404D-8F7C-6BAC-949DFF95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Обществознание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77037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" y="264503"/>
            <a:ext cx="1084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Формат работы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(примеры на послед. слайдах)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922" y="969485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256577" y="1338817"/>
          <a:ext cx="11678845" cy="4573680"/>
        </p:xfrm>
        <a:graphic>
          <a:graphicData uri="http://schemas.openxmlformats.org/drawingml/2006/table">
            <a:tbl>
              <a:tblPr firstRow="1" bandRow="1"/>
              <a:tblGrid>
                <a:gridCol w="583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5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 Обществознание.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понятия прав, свобод и обязанностей. </a:t>
                      </a:r>
                      <a:r>
                        <a:rPr lang="ru-RU" sz="17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 и свобод человека и гражданина в Российской Федерации, их гарантии. Конституционные обязанности гражданина.</a:t>
                      </a:r>
                      <a:endParaRPr lang="ru-RU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1.1. 46%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процессам. 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теоретических знаний и опыта применения полученных знаний и умений в общественной жизни.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1.2. 36%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определять понятия, создавать обобщения, классифицировать,  самостоятельно выбирать основания и критерии для классификации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устанавливать причинно-следственные связи, строить логическое рассуждение, умозаключение (индуктивное, дедуктивное и по аналогии) и делать выводы.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8889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6EA8743-D08C-9F31-34ED-6E04B3AFBFCA}"/>
              </a:ext>
            </a:extLst>
          </p:cNvPr>
          <p:cNvGraphicFramePr>
            <a:graphicFrameLocks noGrp="1"/>
          </p:cNvGraphicFramePr>
          <p:nvPr/>
        </p:nvGraphicFramePr>
        <p:xfrm>
          <a:off x="437745" y="367659"/>
          <a:ext cx="11498093" cy="6051960"/>
        </p:xfrm>
        <a:graphic>
          <a:graphicData uri="http://schemas.openxmlformats.org/drawingml/2006/table">
            <a:tbl>
              <a:tblPr firstRow="1" bandRow="1"/>
              <a:tblGrid>
                <a:gridCol w="5168700">
                  <a:extLst>
                    <a:ext uri="{9D8B030D-6E8A-4147-A177-3AD203B41FA5}">
                      <a16:colId xmlns:a16="http://schemas.microsoft.com/office/drawing/2014/main" xmlns="" val="117280263"/>
                    </a:ext>
                  </a:extLst>
                </a:gridCol>
                <a:gridCol w="6329393">
                  <a:extLst>
                    <a:ext uri="{9D8B030D-6E8A-4147-A177-3AD203B41FA5}">
                      <a16:colId xmlns:a16="http://schemas.microsoft.com/office/drawing/2014/main" xmlns="" val="2212262408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7253669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8-2.3 использование знаний и опыта для решений теоретических задач; 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 освоение приемов работы с информацией, ее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осмысление; развитие способностей обучающихся делать необходимые выводы.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-Умение устанавливать причинно-следственные связи, строить логическое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рассуждение, умозаключение и делать выводы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-Смысловое чтение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9454886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9-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процессам.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социальной информации, представленной в различных знаковых системах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(фотоизображение) и выполнить задания, связанные с тремя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соответствующими фотографиями.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057788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 знание обществоведческих понятий(эк-ка).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-Умение осознанно использовать речевые средства в соответствии с задачей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коммуникации; владение устной и письменной речью, монологической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контекстной речью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-Умение оценивать правильность выполнения учебной задачи, собственные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возможности ее решения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044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354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523A14-A864-AF9A-BA8A-59BE71F3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ru-RU" b="1" dirty="0"/>
              <a:t>Решения: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5B6F14-84AB-BB7C-604E-018DDB614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049203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Завести отдельные тетради для подготовки к ВПР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карты 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уроки со стилевыми особенностями + приемы работы с иллюстрациями.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заданий на отработку каждого задания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Уделять на уроке 10 минут + домашка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Устные опросы по изученному материалу: создать памятки, словари с опорой на программы, список дат, событий, понятий.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4850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D952DF-6EE1-9872-5194-96952B42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560"/>
            <a:ext cx="10515600" cy="5760403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график сдачи 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Проверочные работы в формате ВПР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Последнее задание: рекомендовать Мемориал Победы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НПК – 25 ноября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проекты: Герои ВОВ.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2 варианта в электронном виде. Провести во 2 и 3 четверти.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Рекомендовать сайты: Решу ВПР.</a:t>
            </a:r>
          </a:p>
        </p:txBody>
      </p:sp>
    </p:spTree>
    <p:extLst>
      <p:ext uri="{BB962C8B-B14F-4D97-AF65-F5344CB8AC3E}">
        <p14:creationId xmlns:p14="http://schemas.microsoft.com/office/powerpoint/2010/main" xmlns="" val="293102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19F9D3-972F-9D83-D818-028668AC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618744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читательскую грамотность через решение заданий РЭШ хотя бы раз в месяц.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домашках и на уроках практиковать решение заданий, требующих развернутого ответа.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Сообщения по искусству стран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периода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коллаж из иллюстраций и подписать государство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коллаж в электронном виде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провести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КВИЗы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истории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4023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21A19A-2EBA-D639-395D-E8A14B92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с влиянием природно-географического фактора.</a:t>
            </a:r>
          </a:p>
          <a:p>
            <a:pPr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– работа с контурными картами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6573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8174" y="0"/>
            <a:ext cx="678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ВПР математика 4 класс.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622336" y="783160"/>
          <a:ext cx="10640396" cy="504612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1.Решение текстовых задач</a:t>
                      </a:r>
                      <a:r>
                        <a:rPr lang="ru-RU" sz="2000" baseline="0" dirty="0"/>
                        <a:t> в 3 действия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Работа с информацией(чтение, обобщение, интерпретация)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dirty="0"/>
                        <a:t>Логика</a:t>
                      </a:r>
                      <a:r>
                        <a:rPr lang="ru-RU" sz="2000" baseline="0" dirty="0"/>
                        <a:t> рассуждения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/>
                        <a:t>Математический анализ, установление </a:t>
                      </a:r>
                      <a:r>
                        <a:rPr lang="ru-RU" sz="2000" baseline="0" dirty="0" err="1"/>
                        <a:t>причино</a:t>
                      </a:r>
                      <a:r>
                        <a:rPr lang="ru-RU" sz="2000" baseline="0" dirty="0"/>
                        <a:t>-следственных связей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000" baseline="0" dirty="0"/>
                        <a:t>Решение арифметическим способом задач, связанных с повседневной жизнью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2. Читать</a:t>
                      </a:r>
                      <a:r>
                        <a:rPr lang="ru-RU" sz="2000" baseline="0" dirty="0"/>
                        <a:t> и записывать величины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2. Пространственное</a:t>
                      </a:r>
                      <a:r>
                        <a:rPr lang="ru-RU" sz="2000" baseline="0" dirty="0"/>
                        <a:t> отношение предметов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3. Выполнение арифметических действий(выполнение письменных действий с многозначными числами: вычитание,</a:t>
                      </a:r>
                      <a:r>
                        <a:rPr lang="ru-RU" sz="2000" baseline="0" dirty="0"/>
                        <a:t> деление, умножение)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1. Применение алгоритма</a:t>
                      </a:r>
                      <a:r>
                        <a:rPr lang="ru-RU" sz="2000" baseline="0" dirty="0"/>
                        <a:t> при выполнении арифметических заданий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89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147" t="20060" r="13307" b="28932"/>
          <a:stretch/>
        </p:blipFill>
        <p:spPr>
          <a:xfrm>
            <a:off x="-1" y="0"/>
            <a:ext cx="12788835" cy="65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1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7229" y="705843"/>
            <a:ext cx="10638264" cy="210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755" b="0" i="0" u="none" strike="noStrike" kern="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         Процедуры</a:t>
            </a:r>
            <a:r>
              <a:rPr kumimoji="0" lang="ru" sz="3755" b="0" i="0" u="none" strike="noStrike" kern="0" cap="none" spc="0" normalizeH="0" noProof="0" dirty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 независимой оценки качества образования как показатели достижения образовательных результатов</a:t>
            </a:r>
            <a:r>
              <a:rPr kumimoji="0" lang="ru" sz="3755" b="0" i="0" u="none" strike="noStrike" kern="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" sz="3755" b="0" i="0" u="none" strike="noStrike" kern="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77" y="2897458"/>
            <a:ext cx="30861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377" y="2897458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77" y="2897458"/>
            <a:ext cx="4307623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277" y="288021"/>
            <a:ext cx="1835055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47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49776FE-F6A8-2645-E52E-C16E932F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окружающий 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4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414140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4863" y="191641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250054" y="727970"/>
          <a:ext cx="11691892" cy="5569060"/>
        </p:xfrm>
        <a:graphic>
          <a:graphicData uri="http://schemas.openxmlformats.org/drawingml/2006/table">
            <a:tbl>
              <a:tblPr firstRow="1" bandRow="1"/>
              <a:tblGrid>
                <a:gridCol w="5845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5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8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6.2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(51%)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6.3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(39%)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Освоение доступных способов изучения природы (наблюдение, измерение, опыт); овладение логическими действиями сравнения, анализа, синтеза, установления аналогий и причинно-следственных связей, построения рассуждений; осознанно строить речевое высказывание в соответствии с задачами коммуникации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Вычленять содержащиеся в тексте основные события;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сравнивать между собой объекты, описанные в тексте, выделяя 2-3 существенных признака;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несложные наблюдения в окружающей среде и ставить опыты, используя простейшее лабораторное оборудование;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и преобразовывать модели и схемы для решения задач.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5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(10.2%). Сформированность уважительного отношения к родному краю; осознанно строить речевое высказывание в соответствии с задачами коммуникации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Будут сформированы основы гражданской идентичности, своей этнической принадлежности в форме осознания «Я» как члена семьи, представителя народа, гражданина России;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описывать достопримечательности столицы и родного края.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006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EFB18-ED93-9614-2F1E-8749A38E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дефицитов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38D1E4-AECF-9311-5F2F-81E6DB79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845734"/>
            <a:ext cx="11807301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№1: календарь природы.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№2: лабораторные работы по темам, посвященным изучению растений, погоде, температуре воздуха, живой/неживой природе; очистке воды; разнообразию веществ; телам, веществам, частицам; органам чувств.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№3. Участие</a:t>
            </a:r>
            <a:r>
              <a:rPr lang="ru-RU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конкурсе «Я – исследователь»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ежегодно.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1E0C69-72EF-8E3B-FE60-1FA5882F2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24"/>
          <a:stretch/>
        </p:blipFill>
        <p:spPr>
          <a:xfrm>
            <a:off x="8573322" y="3959440"/>
            <a:ext cx="3251735" cy="23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51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" y="264503"/>
            <a:ext cx="1084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Формат работы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(примеры на послед. слайдах)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922" y="969485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575594" y="1865825"/>
          <a:ext cx="10640396" cy="358308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Умение определять главную мысль текста (6 задание)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/>
                        <a:t>Уметь читать осмысленно текст.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/>
                        <a:t> Уметь понимать тему текста.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/>
                        <a:t> Умение выбирать главное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/>
                        <a:t>Умение делать умозаключение по тексту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Умение формулировать свою мысль</a:t>
                      </a:r>
                    </a:p>
                    <a:p>
                      <a:r>
                        <a:rPr lang="ru-RU" dirty="0"/>
                        <a:t> Умение</a:t>
                      </a:r>
                      <a:r>
                        <a:rPr lang="ru-RU" baseline="0" dirty="0"/>
                        <a:t> анализировать текст (выделение ключевых идей и определение позиции автора)</a:t>
                      </a:r>
                    </a:p>
                    <a:p>
                      <a:r>
                        <a:rPr lang="ru-RU" baseline="0" dirty="0"/>
                        <a:t>Умение работать с информацией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959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" y="264503"/>
            <a:ext cx="1084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 4 класс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922" y="969485"/>
            <a:ext cx="526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Таблица 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575594" y="1865825"/>
          <a:ext cx="10640396" cy="3583080"/>
        </p:xfrm>
        <a:graphic>
          <a:graphicData uri="http://schemas.openxmlformats.org/drawingml/2006/table">
            <a:tbl>
              <a:tblPr firstRow="1" bandRow="1"/>
              <a:tblGrid>
                <a:gridCol w="5320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0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AutoNum type="arabicPeriod" startAt="2"/>
                      </a:pPr>
                      <a:r>
                        <a:rPr lang="ru-RU" dirty="0"/>
                        <a:t>Соблюдать при письме изученные орфографические и пунктуационные нормы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/>
                        <a:t>Интерпретация содержащейся в тексте информации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/>
                        <a:t>Умение распознавать и объяснить фразеологизмы в русском языке,</a:t>
                      </a:r>
                      <a:r>
                        <a:rPr lang="ru-RU" baseline="0" dirty="0"/>
                        <a:t> понять их значение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/>
                        <a:t>Понимать лексическое значение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/>
                        <a:t>Умение</a:t>
                      </a:r>
                      <a:r>
                        <a:rPr lang="ru-RU" baseline="0" dirty="0"/>
                        <a:t>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 (задание 15)</a:t>
                      </a:r>
                    </a:p>
                    <a:p>
                      <a:r>
                        <a:rPr lang="ru-RU" baseline="0" dirty="0"/>
                        <a:t>Умение работать </a:t>
                      </a:r>
                      <a:r>
                        <a:rPr lang="ru-RU" baseline="0"/>
                        <a:t>с фразеологизмами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456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1549" y="172528"/>
            <a:ext cx="590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МАТЕМАТИКА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207034" y="672861"/>
          <a:ext cx="11438626" cy="5439817"/>
        </p:xfrm>
        <a:graphic>
          <a:graphicData uri="http://schemas.openxmlformats.org/drawingml/2006/table">
            <a:tbl>
              <a:tblPr firstRow="1" bandRow="1"/>
              <a:tblGrid>
                <a:gridCol w="5719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9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Решать задачи разных типов (на работу, на движение), связывающих три величины, выделять эти величины и отношения между ними.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</a:t>
                      </a: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lang="ru-RU" sz="18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определяют связь между величинами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вычислительные навыки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Синтез как составление целого из частей.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Установление причинно-следственных связей.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Построение логической цепи рассуждений.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Оперировать понятиями: прямоугольный параллелепипед, куб, шар.</a:t>
                      </a:r>
                    </a:p>
                    <a:p>
                      <a:r>
                        <a:rPr lang="ru-RU" i="1" dirty="0">
                          <a:latin typeface="Times New Roman" pitchFamily="18" charset="0"/>
                          <a:cs typeface="Times New Roman" pitchFamily="18" charset="0"/>
                        </a:rPr>
                        <a:t>- Не связывают образ объекта</a:t>
                      </a:r>
                      <a:r>
                        <a:rPr lang="ru-RU" i="1" baseline="0" dirty="0">
                          <a:latin typeface="Times New Roman" pitchFamily="18" charset="0"/>
                          <a:cs typeface="Times New Roman" pitchFamily="18" charset="0"/>
                        </a:rPr>
                        <a:t>, его свойства: не развито модельное мышление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Пространственные представления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Решать задачи на покупки, решать несложные логические задачи методом рассуждений.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i="1" dirty="0">
                          <a:latin typeface="Times New Roman" pitchFamily="18" charset="0"/>
                          <a:cs typeface="Times New Roman" pitchFamily="18" charset="0"/>
                        </a:rPr>
                        <a:t>уметь выполнять вычисления и преобразования, – уметь использовать приобретённые знания и умения в практической деятельности и повседневной жизни, </a:t>
                      </a:r>
                    </a:p>
                    <a:p>
                      <a:r>
                        <a:rPr lang="ru-RU" i="1" dirty="0">
                          <a:latin typeface="Times New Roman" pitchFamily="18" charset="0"/>
                          <a:cs typeface="Times New Roman" pitchFamily="18" charset="0"/>
                        </a:rPr>
                        <a:t>– уметь строить и исследовать простейшие математические модели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Умение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работать с текстом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Анализ объектов с целью выделения признаков (существенных и несущественных).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Установление причинно-следственных связей.</a:t>
                      </a:r>
                    </a:p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–  Построение логической цепи рассуждений.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516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5178" y="168229"/>
            <a:ext cx="6721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АНГЛИЙСКИЙ ЯЗЫК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Дефицитарные умения обучающихся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484632" y="755417"/>
          <a:ext cx="10991088" cy="5287476"/>
        </p:xfrm>
        <a:graphic>
          <a:graphicData uri="http://schemas.openxmlformats.org/drawingml/2006/table">
            <a:tbl>
              <a:tblPr firstRow="1" bandRow="1"/>
              <a:tblGrid>
                <a:gridCol w="6912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8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5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Дефицитарные метапредметные умения у обучающихся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текста, произносительная сторона речи, аудирование, грамматические навыки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кл. 2022 г. – 43,99% // 39,87%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осознанно строить речевое высказывание в соответствии с задачами коммуникации и составлять тексты в усной форме на иностанном языке;</a:t>
                      </a:r>
                    </a:p>
                    <a:p>
                      <a:r>
                        <a:rPr lang="ru-RU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умение употреблять глагольные формы прошедшего времени в активном залоге, степени сравнения имен прилагательных в коммуникативно значимом контексте.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понимать запрашиваемую информацию в стандартных ситуациях повседневного общения;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устанавливать причинно-следственные связи;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 текст.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0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1" dirty="0"/>
                        <a:t>В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ывод: 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Перенести акцент с выполнения репродуктивных заданий на задания продуктивные, что поможет повысить уровень языковых навыков и даст положительный эффект в области говорения и создания текстов. Активно использовать работу в парах для актуализации речевых навыков.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40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6859" y="1093703"/>
            <a:ext cx="763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ОО с признаками недостоверных результатов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(2017, 2018, 2019, 2020, 2021, 2022, 2023)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240183"/>
              </p:ext>
            </p:extLst>
          </p:nvPr>
        </p:nvGraphicFramePr>
        <p:xfrm>
          <a:off x="245328" y="2358652"/>
          <a:ext cx="11820292" cy="3562648"/>
        </p:xfrm>
        <a:graphic>
          <a:graphicData uri="http://schemas.openxmlformats.org/drawingml/2006/table">
            <a:tbl>
              <a:tblPr firstRow="1" firstCol="1" bandRow="1"/>
              <a:tblGrid>
                <a:gridCol w="780584">
                  <a:extLst>
                    <a:ext uri="{9D8B030D-6E8A-4147-A177-3AD203B41FA5}">
                      <a16:colId xmlns:a16="http://schemas.microsoft.com/office/drawing/2014/main" xmlns="" val="3676769466"/>
                    </a:ext>
                  </a:extLst>
                </a:gridCol>
                <a:gridCol w="2756358">
                  <a:extLst>
                    <a:ext uri="{9D8B030D-6E8A-4147-A177-3AD203B41FA5}">
                      <a16:colId xmlns:a16="http://schemas.microsoft.com/office/drawing/2014/main" xmlns="" val="3618375759"/>
                    </a:ext>
                  </a:extLst>
                </a:gridCol>
                <a:gridCol w="1303205">
                  <a:extLst>
                    <a:ext uri="{9D8B030D-6E8A-4147-A177-3AD203B41FA5}">
                      <a16:colId xmlns:a16="http://schemas.microsoft.com/office/drawing/2014/main" xmlns="" val="232384804"/>
                    </a:ext>
                  </a:extLst>
                </a:gridCol>
                <a:gridCol w="1303205">
                  <a:extLst>
                    <a:ext uri="{9D8B030D-6E8A-4147-A177-3AD203B41FA5}">
                      <a16:colId xmlns:a16="http://schemas.microsoft.com/office/drawing/2014/main" xmlns="" val="2075746945"/>
                    </a:ext>
                  </a:extLst>
                </a:gridCol>
                <a:gridCol w="1458674">
                  <a:extLst>
                    <a:ext uri="{9D8B030D-6E8A-4147-A177-3AD203B41FA5}">
                      <a16:colId xmlns:a16="http://schemas.microsoft.com/office/drawing/2014/main" xmlns="" val="1587858405"/>
                    </a:ext>
                  </a:extLst>
                </a:gridCol>
                <a:gridCol w="1457530">
                  <a:extLst>
                    <a:ext uri="{9D8B030D-6E8A-4147-A177-3AD203B41FA5}">
                      <a16:colId xmlns:a16="http://schemas.microsoft.com/office/drawing/2014/main" xmlns="" val="2191196730"/>
                    </a:ext>
                  </a:extLst>
                </a:gridCol>
                <a:gridCol w="1458674">
                  <a:extLst>
                    <a:ext uri="{9D8B030D-6E8A-4147-A177-3AD203B41FA5}">
                      <a16:colId xmlns:a16="http://schemas.microsoft.com/office/drawing/2014/main" xmlns="" val="1788497475"/>
                    </a:ext>
                  </a:extLst>
                </a:gridCol>
                <a:gridCol w="1302062">
                  <a:extLst>
                    <a:ext uri="{9D8B030D-6E8A-4147-A177-3AD203B41FA5}">
                      <a16:colId xmlns:a16="http://schemas.microsoft.com/office/drawing/2014/main" xmlns="" val="2342768484"/>
                    </a:ext>
                  </a:extLst>
                </a:gridCol>
              </a:tblGrid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144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6192879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119326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СШ № 147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694232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149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645355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089139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151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151964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560023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№ 156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78628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710491"/>
              </p:ext>
            </p:extLst>
          </p:nvPr>
        </p:nvGraphicFramePr>
        <p:xfrm>
          <a:off x="245328" y="2016945"/>
          <a:ext cx="11820292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799070">
                  <a:extLst>
                    <a:ext uri="{9D8B030D-6E8A-4147-A177-3AD203B41FA5}">
                      <a16:colId xmlns:a16="http://schemas.microsoft.com/office/drawing/2014/main" xmlns="" val="2158548248"/>
                    </a:ext>
                  </a:extLst>
                </a:gridCol>
                <a:gridCol w="2737872">
                  <a:extLst>
                    <a:ext uri="{9D8B030D-6E8A-4147-A177-3AD203B41FA5}">
                      <a16:colId xmlns:a16="http://schemas.microsoft.com/office/drawing/2014/main" xmlns="" val="2803971123"/>
                    </a:ext>
                  </a:extLst>
                </a:gridCol>
                <a:gridCol w="1303204">
                  <a:extLst>
                    <a:ext uri="{9D8B030D-6E8A-4147-A177-3AD203B41FA5}">
                      <a16:colId xmlns:a16="http://schemas.microsoft.com/office/drawing/2014/main" xmlns="" val="1194135725"/>
                    </a:ext>
                  </a:extLst>
                </a:gridCol>
                <a:gridCol w="1303204">
                  <a:extLst>
                    <a:ext uri="{9D8B030D-6E8A-4147-A177-3AD203B41FA5}">
                      <a16:colId xmlns:a16="http://schemas.microsoft.com/office/drawing/2014/main" xmlns="" val="2218879706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939360399"/>
                    </a:ext>
                  </a:extLst>
                </a:gridCol>
                <a:gridCol w="1457530">
                  <a:extLst>
                    <a:ext uri="{9D8B030D-6E8A-4147-A177-3AD203B41FA5}">
                      <a16:colId xmlns:a16="http://schemas.microsoft.com/office/drawing/2014/main" xmlns="" val="3830571940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4008004837"/>
                    </a:ext>
                  </a:extLst>
                </a:gridCol>
                <a:gridCol w="1302062">
                  <a:extLst>
                    <a:ext uri="{9D8B030D-6E8A-4147-A177-3AD203B41FA5}">
                      <a16:colId xmlns:a16="http://schemas.microsoft.com/office/drawing/2014/main" xmlns="" val="4013347746"/>
                    </a:ext>
                  </a:extLst>
                </a:gridCol>
              </a:tblGrid>
              <a:tr h="187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48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340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444" y="372199"/>
            <a:ext cx="116753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Признаки наличия проблемы необъективности результатов: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в ОО не выявлены обучающиеся, испытывающие затруднения в освоении учебных предметов;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индивидуальные программы ликвидации пробелов в знаниях и умениях обучающихся отсутствуют;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нет положительной динамики образовательных результатов обучающихся после завершения обучения по индивидуальным программам ликвидации пробелов в знаниях и умениях; 	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занятия в рамках реализации программ ликвидации пробелов в знаниях и умениях обучающихся не проводятся (проводятся не регулярно), отсутствует контроль со стороны администрации ОО; 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действия всех участников образовательных отношений разрознены, носят разовый или формальный характер.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9005" y="3434576"/>
            <a:ext cx="99022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7405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7" y="287227"/>
            <a:ext cx="10772077" cy="352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Пути решения проблемы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выявление обучающихся, испытывающих затруднения в освоении учебных предметов (на основе имеющихся результатов независимых оценочных процедур, текущего контроля успеваемости и промежуточной аттестации обучающихся);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разработка для каждого обучающегося, испытывающего затруднения в освоении учебного (-ых) предмета (-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программы ликвидации пробелов в знаниях и умениях;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составление графика (расписания) занятий 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797" y="3666046"/>
            <a:ext cx="10255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определение методики проведения индивидуальных (групповых) занятий, подготовка дидактического материала в соответствии с современными требованиями;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обеспечение комплексного подхода в работе с обучающимися, испытывающими затруднения в освоении учебных предметов (взаимодействие администрации ОО, социально – психологической службы, учителей, классного руководителя, родителей.	</a:t>
            </a:r>
          </a:p>
        </p:txBody>
      </p:sp>
    </p:spTree>
    <p:extLst>
      <p:ext uri="{BB962C8B-B14F-4D97-AF65-F5344CB8AC3E}">
        <p14:creationId xmlns:p14="http://schemas.microsoft.com/office/powerpoint/2010/main" xmlns="" val="109844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654" y="512957"/>
            <a:ext cx="11195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814" y="423747"/>
            <a:ext cx="1187604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выявления дефицитов обучающихся, индивидуальных проблем, затруднений: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результатов диагностических процедур, проведенных у обучаемых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Актуально!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Взаимосвязь внешних оценок и выводов (рекомендаций) и самооценки (выявления дефицитов) учителя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160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93" y="245326"/>
            <a:ext cx="11641873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УЧЕБНЫЕ  ДЕФИЦИТЫ  ОБУЧАЮЩИХСЯ</a:t>
            </a:r>
          </a:p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Что понимается под учебными  дефицитами обучающихся?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Учебные дефициты обучающихся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результаты обучения, отражающие низкие показатели (качество знаний и умений менее 50 %) или их отрицательную динамику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Учебные дефициты обучающихся 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 пробелы в их знаниях или неспособность выполнять необходимые учебные действия – предметные и метапредметные умения, выявленные в процессе проведения различных работ (ФГОС, программа развития УД; ККР, ВПР, ЕГЭ, </a:t>
            </a:r>
            <a:r>
              <a:rPr kumimoji="0" lang="ru-RU" sz="2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планов.контр.раб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.).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6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09" y="0"/>
            <a:ext cx="117087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точные выводы о дефицитарных умениях обучающихся можно получить при регулярном проведении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поэлементного анализа результатов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самостоятельных и контрольных работ, проводимых учителем.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F2CE940-60E4-4935-9BAA-286BDD00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4226878"/>
              </p:ext>
            </p:extLst>
          </p:nvPr>
        </p:nvGraphicFramePr>
        <p:xfrm>
          <a:off x="235268" y="1292662"/>
          <a:ext cx="11417756" cy="4561728"/>
        </p:xfrm>
        <a:graphic>
          <a:graphicData uri="http://schemas.openxmlformats.org/drawingml/2006/table">
            <a:tbl>
              <a:tblPr firstRow="1" bandRow="1"/>
              <a:tblGrid>
                <a:gridCol w="4398644">
                  <a:extLst>
                    <a:ext uri="{9D8B030D-6E8A-4147-A177-3AD203B41FA5}">
                      <a16:colId xmlns:a16="http://schemas.microsoft.com/office/drawing/2014/main" xmlns="" val="945618116"/>
                    </a:ext>
                  </a:extLst>
                </a:gridCol>
                <a:gridCol w="7019112">
                  <a:extLst>
                    <a:ext uri="{9D8B030D-6E8A-4147-A177-3AD203B41FA5}">
                      <a16:colId xmlns:a16="http://schemas.microsoft.com/office/drawing/2014/main" xmlns="" val="2643028804"/>
                    </a:ext>
                  </a:extLst>
                </a:gridCol>
              </a:tblGrid>
              <a:tr h="929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ВПР 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 анализ самостоятельных и контр. работ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97388"/>
                  </a:ext>
                </a:extLst>
              </a:tr>
              <a:tr h="1343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обобщённая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умения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конкретные формулировки, 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называющие </a:t>
                      </a:r>
                      <a:r>
                        <a:rPr lang="ru-RU" sz="24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операциональный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 обобщенного умения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419444"/>
                  </a:ext>
                </a:extLst>
              </a:tr>
              <a:tr h="2288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морфемный разбор слова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определять окончание слова, изменяя его форму; </a:t>
                      </a:r>
                    </a:p>
                    <a:p>
                      <a:r>
                        <a:rPr lang="ru-RU" sz="24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подбирать однокоренные слова для точного  выделения корня;</a:t>
                      </a:r>
                    </a:p>
                    <a:p>
                      <a:r>
                        <a:rPr lang="ru-RU" sz="24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выделять приставку как средство образования слова</a:t>
                      </a:r>
                      <a:r>
                        <a:rPr lang="ru-RU" sz="24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03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94105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2570</Words>
  <Application>Microsoft Office PowerPoint</Application>
  <PresentationFormat>Произвольный</PresentationFormat>
  <Paragraphs>394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Ретро</vt:lpstr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Обществознание </vt:lpstr>
      <vt:lpstr>Слайд 22</vt:lpstr>
      <vt:lpstr>Слайд 23</vt:lpstr>
      <vt:lpstr>Решения: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Устранение дефицитов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6-6-1</dc:creator>
  <cp:lastModifiedBy>User</cp:lastModifiedBy>
  <cp:revision>168</cp:revision>
  <cp:lastPrinted>2022-12-28T08:57:27Z</cp:lastPrinted>
  <dcterms:created xsi:type="dcterms:W3CDTF">2022-12-27T03:00:26Z</dcterms:created>
  <dcterms:modified xsi:type="dcterms:W3CDTF">2023-11-13T04:26:26Z</dcterms:modified>
</cp:coreProperties>
</file>