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9.jpg" ContentType="image/jpeg"/>
  <Override PartName="/ppt/media/image10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73" r:id="rId2"/>
    <p:sldId id="259" r:id="rId3"/>
    <p:sldId id="387" r:id="rId4"/>
    <p:sldId id="374" r:id="rId5"/>
    <p:sldId id="257" r:id="rId6"/>
    <p:sldId id="267" r:id="rId7"/>
    <p:sldId id="380" r:id="rId8"/>
    <p:sldId id="385" r:id="rId9"/>
    <p:sldId id="297" r:id="rId10"/>
    <p:sldId id="258" r:id="rId11"/>
    <p:sldId id="381" r:id="rId12"/>
    <p:sldId id="378" r:id="rId13"/>
    <p:sldId id="383" r:id="rId14"/>
    <p:sldId id="382" r:id="rId15"/>
    <p:sldId id="384" r:id="rId16"/>
    <p:sldId id="321" r:id="rId1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B79"/>
    <a:srgbClr val="24356B"/>
    <a:srgbClr val="F6882E"/>
    <a:srgbClr val="DDDDDD"/>
    <a:srgbClr val="CCFFCC"/>
    <a:srgbClr val="2B3564"/>
    <a:srgbClr val="7AEB6B"/>
    <a:srgbClr val="98FA67"/>
    <a:srgbClr val="99FF66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1299" autoAdjust="0"/>
  </p:normalViewPr>
  <p:slideViewPr>
    <p:cSldViewPr>
      <p:cViewPr varScale="1">
        <p:scale>
          <a:sx n="48" d="100"/>
          <a:sy n="48" d="100"/>
        </p:scale>
        <p:origin x="888" y="62"/>
      </p:cViewPr>
      <p:guideLst>
        <p:guide orient="horz" pos="476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5F5F3-A293-4C04-A236-2BED2C4DA3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7E621-FEB8-4241-A989-1C08FE8801D3}">
      <dgm:prSet phldrT="[Текст]"/>
      <dgm:spPr/>
      <dgm:t>
        <a:bodyPr/>
        <a:lstStyle/>
        <a:p>
          <a:r>
            <a:rPr lang="ru-RU" dirty="0"/>
            <a:t>2. Психологические сопровождение обучающихся Докучаева Анна Андреевна, педагог-психолог МАОУ СШ № 156</a:t>
          </a:r>
        </a:p>
      </dgm:t>
    </dgm:pt>
    <dgm:pt modelId="{5F8D8B30-85B9-4E0B-BE5D-1C9097653ACA}" type="parTrans" cxnId="{60666C80-E826-4CA5-A5A6-4AB8A09217AF}">
      <dgm:prSet/>
      <dgm:spPr/>
      <dgm:t>
        <a:bodyPr/>
        <a:lstStyle/>
        <a:p>
          <a:endParaRPr lang="ru-RU"/>
        </a:p>
      </dgm:t>
    </dgm:pt>
    <dgm:pt modelId="{B1C785B8-7F84-445B-8740-1EAC95B2980C}" type="sibTrans" cxnId="{60666C80-E826-4CA5-A5A6-4AB8A09217AF}">
      <dgm:prSet/>
      <dgm:spPr/>
      <dgm:t>
        <a:bodyPr/>
        <a:lstStyle/>
        <a:p>
          <a:endParaRPr lang="ru-RU"/>
        </a:p>
      </dgm:t>
    </dgm:pt>
    <dgm:pt modelId="{29732CB1-6ADA-4D27-A48B-087BBAAC11C8}">
      <dgm:prSet phldrT="[Текст]" phldr="1"/>
      <dgm:spPr/>
      <dgm:t>
        <a:bodyPr/>
        <a:lstStyle/>
        <a:p>
          <a:endParaRPr lang="ru-RU"/>
        </a:p>
      </dgm:t>
    </dgm:pt>
    <dgm:pt modelId="{CE419FF8-7E64-4708-B06C-94CA34EB4069}" type="parTrans" cxnId="{811BD465-C7F1-435B-A857-924E83E5D833}">
      <dgm:prSet/>
      <dgm:spPr/>
      <dgm:t>
        <a:bodyPr/>
        <a:lstStyle/>
        <a:p>
          <a:endParaRPr lang="ru-RU"/>
        </a:p>
      </dgm:t>
    </dgm:pt>
    <dgm:pt modelId="{882E5738-596B-4A6E-85B8-CABFCA7A7A64}" type="sibTrans" cxnId="{811BD465-C7F1-435B-A857-924E83E5D833}">
      <dgm:prSet/>
      <dgm:spPr/>
      <dgm:t>
        <a:bodyPr/>
        <a:lstStyle/>
        <a:p>
          <a:endParaRPr lang="ru-RU"/>
        </a:p>
      </dgm:t>
    </dgm:pt>
    <dgm:pt modelId="{991B348F-FCA5-4808-9DB9-535499904DA5}">
      <dgm:prSet phldrT="[Текст]"/>
      <dgm:spPr/>
      <dgm:t>
        <a:bodyPr/>
        <a:lstStyle/>
        <a:p>
          <a:r>
            <a:rPr lang="ru-RU" dirty="0"/>
            <a:t>1. Программа психолого-педагогического сопровождения обучающихся, испытывающих трудности в обучении.</a:t>
          </a:r>
        </a:p>
        <a:p>
          <a:r>
            <a:rPr lang="ru-RU" dirty="0"/>
            <a:t>Руднева Любовь Алексеевна, заместитель директора МАОУ СШ № 156 </a:t>
          </a:r>
        </a:p>
      </dgm:t>
    </dgm:pt>
    <dgm:pt modelId="{F2837D72-E3ED-4A27-ABEE-A91698D5F06F}" type="parTrans" cxnId="{CDAB8418-6476-41C2-8565-24B0C6729EAA}">
      <dgm:prSet/>
      <dgm:spPr/>
      <dgm:t>
        <a:bodyPr/>
        <a:lstStyle/>
        <a:p>
          <a:endParaRPr lang="ru-RU"/>
        </a:p>
      </dgm:t>
    </dgm:pt>
    <dgm:pt modelId="{BCE03EAD-7270-42F2-AF88-5007ADCA50BC}" type="sibTrans" cxnId="{CDAB8418-6476-41C2-8565-24B0C6729EAA}">
      <dgm:prSet/>
      <dgm:spPr/>
      <dgm:t>
        <a:bodyPr/>
        <a:lstStyle/>
        <a:p>
          <a:endParaRPr lang="ru-RU"/>
        </a:p>
      </dgm:t>
    </dgm:pt>
    <dgm:pt modelId="{06C95BFB-6D49-41FF-81D0-66AB48C62119}">
      <dgm:prSet phldrT="[Текст]" phldr="1"/>
      <dgm:spPr/>
      <dgm:t>
        <a:bodyPr/>
        <a:lstStyle/>
        <a:p>
          <a:endParaRPr lang="ru-RU" dirty="0"/>
        </a:p>
      </dgm:t>
    </dgm:pt>
    <dgm:pt modelId="{6634A6D0-C516-4114-B278-2F46600CDFC8}" type="parTrans" cxnId="{54669184-8F45-4199-8DD7-29D0B9DD0570}">
      <dgm:prSet/>
      <dgm:spPr/>
      <dgm:t>
        <a:bodyPr/>
        <a:lstStyle/>
        <a:p>
          <a:endParaRPr lang="ru-RU"/>
        </a:p>
      </dgm:t>
    </dgm:pt>
    <dgm:pt modelId="{CD439C66-124E-4BFA-AAEF-E5BB7B6934EA}" type="sibTrans" cxnId="{54669184-8F45-4199-8DD7-29D0B9DD0570}">
      <dgm:prSet/>
      <dgm:spPr/>
      <dgm:t>
        <a:bodyPr/>
        <a:lstStyle/>
        <a:p>
          <a:endParaRPr lang="ru-RU"/>
        </a:p>
      </dgm:t>
    </dgm:pt>
    <dgm:pt modelId="{0F58E73B-7B7C-4ACE-BAE8-43B3F7F71A5C}" type="pres">
      <dgm:prSet presAssocID="{1EB5F5F3-A293-4C04-A236-2BED2C4DA3BD}" presName="linear" presStyleCnt="0">
        <dgm:presLayoutVars>
          <dgm:animLvl val="lvl"/>
          <dgm:resizeHandles val="exact"/>
        </dgm:presLayoutVars>
      </dgm:prSet>
      <dgm:spPr/>
    </dgm:pt>
    <dgm:pt modelId="{696CE1CA-C1E7-4E91-8148-66BF90C6D5D2}" type="pres">
      <dgm:prSet presAssocID="{3D27E621-FEB8-4241-A989-1C08FE8801D3}" presName="parentText" presStyleLbl="node1" presStyleIdx="0" presStyleCnt="2" custLinFactY="100601" custLinFactNeighborX="823" custLinFactNeighborY="200000">
        <dgm:presLayoutVars>
          <dgm:chMax val="0"/>
          <dgm:bulletEnabled val="1"/>
        </dgm:presLayoutVars>
      </dgm:prSet>
      <dgm:spPr/>
    </dgm:pt>
    <dgm:pt modelId="{4ADAC20F-012F-4431-9DED-CF7A08CFDD4F}" type="pres">
      <dgm:prSet presAssocID="{3D27E621-FEB8-4241-A989-1C08FE8801D3}" presName="childText" presStyleLbl="revTx" presStyleIdx="0" presStyleCnt="2">
        <dgm:presLayoutVars>
          <dgm:bulletEnabled val="1"/>
        </dgm:presLayoutVars>
      </dgm:prSet>
      <dgm:spPr/>
    </dgm:pt>
    <dgm:pt modelId="{AAC08A8E-EEB4-454C-925F-4D2F3ED9F184}" type="pres">
      <dgm:prSet presAssocID="{991B348F-FCA5-4808-9DB9-535499904DA5}" presName="parentText" presStyleLbl="node1" presStyleIdx="1" presStyleCnt="2" custLinFactY="-95699" custLinFactNeighborY="-100000">
        <dgm:presLayoutVars>
          <dgm:chMax val="0"/>
          <dgm:bulletEnabled val="1"/>
        </dgm:presLayoutVars>
      </dgm:prSet>
      <dgm:spPr/>
    </dgm:pt>
    <dgm:pt modelId="{69100659-1F9C-4B20-A22A-D5370EC0BE2B}" type="pres">
      <dgm:prSet presAssocID="{991B348F-FCA5-4808-9DB9-535499904DA5}" presName="childText" presStyleLbl="revTx" presStyleIdx="1" presStyleCnt="2" custLinFactY="-200000" custLinFactNeighborY="-241526">
        <dgm:presLayoutVars>
          <dgm:bulletEnabled val="1"/>
        </dgm:presLayoutVars>
      </dgm:prSet>
      <dgm:spPr/>
    </dgm:pt>
  </dgm:ptLst>
  <dgm:cxnLst>
    <dgm:cxn modelId="{8501AB10-BC6C-47B3-85AE-BD6F164D26F4}" type="presOf" srcId="{06C95BFB-6D49-41FF-81D0-66AB48C62119}" destId="{69100659-1F9C-4B20-A22A-D5370EC0BE2B}" srcOrd="0" destOrd="0" presId="urn:microsoft.com/office/officeart/2005/8/layout/vList2"/>
    <dgm:cxn modelId="{CDAB8418-6476-41C2-8565-24B0C6729EAA}" srcId="{1EB5F5F3-A293-4C04-A236-2BED2C4DA3BD}" destId="{991B348F-FCA5-4808-9DB9-535499904DA5}" srcOrd="1" destOrd="0" parTransId="{F2837D72-E3ED-4A27-ABEE-A91698D5F06F}" sibTransId="{BCE03EAD-7270-42F2-AF88-5007ADCA50BC}"/>
    <dgm:cxn modelId="{AA17BC40-D659-40C3-8E9D-9611DD35AD4B}" type="presOf" srcId="{991B348F-FCA5-4808-9DB9-535499904DA5}" destId="{AAC08A8E-EEB4-454C-925F-4D2F3ED9F184}" srcOrd="0" destOrd="0" presId="urn:microsoft.com/office/officeart/2005/8/layout/vList2"/>
    <dgm:cxn modelId="{811BD465-C7F1-435B-A857-924E83E5D833}" srcId="{3D27E621-FEB8-4241-A989-1C08FE8801D3}" destId="{29732CB1-6ADA-4D27-A48B-087BBAAC11C8}" srcOrd="0" destOrd="0" parTransId="{CE419FF8-7E64-4708-B06C-94CA34EB4069}" sibTransId="{882E5738-596B-4A6E-85B8-CABFCA7A7A64}"/>
    <dgm:cxn modelId="{A09AAE73-0057-4681-93C5-85C496DC4A6B}" type="presOf" srcId="{1EB5F5F3-A293-4C04-A236-2BED2C4DA3BD}" destId="{0F58E73B-7B7C-4ACE-BAE8-43B3F7F71A5C}" srcOrd="0" destOrd="0" presId="urn:microsoft.com/office/officeart/2005/8/layout/vList2"/>
    <dgm:cxn modelId="{AF874C7C-2D33-4576-8C3B-185B75766D28}" type="presOf" srcId="{29732CB1-6ADA-4D27-A48B-087BBAAC11C8}" destId="{4ADAC20F-012F-4431-9DED-CF7A08CFDD4F}" srcOrd="0" destOrd="0" presId="urn:microsoft.com/office/officeart/2005/8/layout/vList2"/>
    <dgm:cxn modelId="{60666C80-E826-4CA5-A5A6-4AB8A09217AF}" srcId="{1EB5F5F3-A293-4C04-A236-2BED2C4DA3BD}" destId="{3D27E621-FEB8-4241-A989-1C08FE8801D3}" srcOrd="0" destOrd="0" parTransId="{5F8D8B30-85B9-4E0B-BE5D-1C9097653ACA}" sibTransId="{B1C785B8-7F84-445B-8740-1EAC95B2980C}"/>
    <dgm:cxn modelId="{54669184-8F45-4199-8DD7-29D0B9DD0570}" srcId="{991B348F-FCA5-4808-9DB9-535499904DA5}" destId="{06C95BFB-6D49-41FF-81D0-66AB48C62119}" srcOrd="0" destOrd="0" parTransId="{6634A6D0-C516-4114-B278-2F46600CDFC8}" sibTransId="{CD439C66-124E-4BFA-AAEF-E5BB7B6934EA}"/>
    <dgm:cxn modelId="{E24C52C4-A8B6-46DD-9E02-7F5BD1959396}" type="presOf" srcId="{3D27E621-FEB8-4241-A989-1C08FE8801D3}" destId="{696CE1CA-C1E7-4E91-8148-66BF90C6D5D2}" srcOrd="0" destOrd="0" presId="urn:microsoft.com/office/officeart/2005/8/layout/vList2"/>
    <dgm:cxn modelId="{7633D321-0288-48FF-BC7E-B2122B359379}" type="presParOf" srcId="{0F58E73B-7B7C-4ACE-BAE8-43B3F7F71A5C}" destId="{696CE1CA-C1E7-4E91-8148-66BF90C6D5D2}" srcOrd="0" destOrd="0" presId="urn:microsoft.com/office/officeart/2005/8/layout/vList2"/>
    <dgm:cxn modelId="{8C152608-5966-4B93-A0EE-8B7DE826F0FF}" type="presParOf" srcId="{0F58E73B-7B7C-4ACE-BAE8-43B3F7F71A5C}" destId="{4ADAC20F-012F-4431-9DED-CF7A08CFDD4F}" srcOrd="1" destOrd="0" presId="urn:microsoft.com/office/officeart/2005/8/layout/vList2"/>
    <dgm:cxn modelId="{6CF28E7E-585B-448A-A9B3-0613CA868280}" type="presParOf" srcId="{0F58E73B-7B7C-4ACE-BAE8-43B3F7F71A5C}" destId="{AAC08A8E-EEB4-454C-925F-4D2F3ED9F184}" srcOrd="2" destOrd="0" presId="urn:microsoft.com/office/officeart/2005/8/layout/vList2"/>
    <dgm:cxn modelId="{8EED1F57-7C92-4306-9B3B-421BF70391AD}" type="presParOf" srcId="{0F58E73B-7B7C-4ACE-BAE8-43B3F7F71A5C}" destId="{69100659-1F9C-4B20-A22A-D5370EC0BE2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FC278-A9FF-465E-BA69-3F12811119B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6667BE4-636F-416F-88E6-E486430E495C}">
      <dgm:prSet/>
      <dgm:spPr/>
      <dgm:t>
        <a:bodyPr/>
        <a:lstStyle/>
        <a:p>
          <a:r>
            <a:rPr lang="ru-RU" b="0" i="0" dirty="0"/>
            <a:t>К категориям высокого риска возникновения трудностей в обучении относятся:</a:t>
          </a:r>
        </a:p>
      </dgm:t>
    </dgm:pt>
    <dgm:pt modelId="{19094B43-7401-4822-9797-2F9CEF7792E3}" type="parTrans" cxnId="{55B015D7-3DF0-4146-9520-37F54DB9D42F}">
      <dgm:prSet/>
      <dgm:spPr/>
      <dgm:t>
        <a:bodyPr/>
        <a:lstStyle/>
        <a:p>
          <a:endParaRPr lang="ru-RU"/>
        </a:p>
      </dgm:t>
    </dgm:pt>
    <dgm:pt modelId="{7A0E8B58-EC45-4EB3-AACE-539DAFDB242C}" type="sibTrans" cxnId="{55B015D7-3DF0-4146-9520-37F54DB9D42F}">
      <dgm:prSet/>
      <dgm:spPr/>
      <dgm:t>
        <a:bodyPr/>
        <a:lstStyle/>
        <a:p>
          <a:endParaRPr lang="ru-RU"/>
        </a:p>
      </dgm:t>
    </dgm:pt>
    <dgm:pt modelId="{8709AFAF-629E-481C-BF8A-391CC249E64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/>
            <a:t>дети-сироты и дети, оставшиеся без попечения родителей, </a:t>
          </a:r>
        </a:p>
      </dgm:t>
    </dgm:pt>
    <dgm:pt modelId="{56BAE629-BA1C-4F8D-885E-54728D26E1F4}" type="parTrans" cxnId="{3EE73560-9B12-4737-9375-B73F32056CFB}">
      <dgm:prSet/>
      <dgm:spPr/>
      <dgm:t>
        <a:bodyPr/>
        <a:lstStyle/>
        <a:p>
          <a:endParaRPr lang="ru-RU"/>
        </a:p>
      </dgm:t>
    </dgm:pt>
    <dgm:pt modelId="{7B1767E7-ED5E-4D33-8523-2C852BE827F5}" type="sibTrans" cxnId="{3EE73560-9B12-4737-9375-B73F32056CFB}">
      <dgm:prSet/>
      <dgm:spPr/>
      <dgm:t>
        <a:bodyPr/>
        <a:lstStyle/>
        <a:p>
          <a:endParaRPr lang="ru-RU"/>
        </a:p>
      </dgm:t>
    </dgm:pt>
    <dgm:pt modelId="{171646FB-998F-494C-89C9-6A49B1D09E7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/>
            <a:t>обучающиеся с девиантным поведением,</a:t>
          </a:r>
        </a:p>
      </dgm:t>
    </dgm:pt>
    <dgm:pt modelId="{C30D81EE-6397-4240-A774-47A5C92C028A}" type="parTrans" cxnId="{AC548B61-9527-4662-BE4A-868598332105}">
      <dgm:prSet/>
      <dgm:spPr/>
      <dgm:t>
        <a:bodyPr/>
        <a:lstStyle/>
        <a:p>
          <a:endParaRPr lang="ru-RU"/>
        </a:p>
      </dgm:t>
    </dgm:pt>
    <dgm:pt modelId="{1F51D9A2-932D-4D48-99F5-FA6D437260E6}" type="sibTrans" cxnId="{AC548B61-9527-4662-BE4A-868598332105}">
      <dgm:prSet/>
      <dgm:spPr/>
      <dgm:t>
        <a:bodyPr/>
        <a:lstStyle/>
        <a:p>
          <a:endParaRPr lang="ru-RU"/>
        </a:p>
      </dgm:t>
    </dgm:pt>
    <dgm:pt modelId="{29623B3B-E4B3-421F-918C-F9A4AA06563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/>
            <a:t>педагогически-запущенные дети</a:t>
          </a:r>
        </a:p>
        <a:p>
          <a:pPr>
            <a:buFont typeface="Arial" panose="020B0604020202020204" pitchFamily="34" charset="0"/>
            <a:buChar char="•"/>
          </a:pPr>
          <a:r>
            <a:rPr lang="ru-RU" b="0" i="0" dirty="0"/>
            <a:t>( в основном из неблагополучных семей)</a:t>
          </a:r>
        </a:p>
      </dgm:t>
    </dgm:pt>
    <dgm:pt modelId="{742BA1FC-7A21-48FF-A68A-8A020F5E1692}" type="parTrans" cxnId="{43C648CC-7D89-4DFC-9FD0-4469314779F7}">
      <dgm:prSet/>
      <dgm:spPr/>
      <dgm:t>
        <a:bodyPr/>
        <a:lstStyle/>
        <a:p>
          <a:endParaRPr lang="ru-RU"/>
        </a:p>
      </dgm:t>
    </dgm:pt>
    <dgm:pt modelId="{0FE7930E-9EE0-4C55-9A0B-D6512D9E4380}" type="sibTrans" cxnId="{43C648CC-7D89-4DFC-9FD0-4469314779F7}">
      <dgm:prSet/>
      <dgm:spPr/>
      <dgm:t>
        <a:bodyPr/>
        <a:lstStyle/>
        <a:p>
          <a:endParaRPr lang="ru-RU"/>
        </a:p>
      </dgm:t>
    </dgm:pt>
    <dgm:pt modelId="{89EF2DF4-6045-4792-B9C0-DC4CB961C793}" type="pres">
      <dgm:prSet presAssocID="{D5AFC278-A9FF-465E-BA69-3F12811119BB}" presName="compositeShape" presStyleCnt="0">
        <dgm:presLayoutVars>
          <dgm:dir/>
          <dgm:resizeHandles/>
        </dgm:presLayoutVars>
      </dgm:prSet>
      <dgm:spPr/>
    </dgm:pt>
    <dgm:pt modelId="{840890DC-49B5-4566-A0F6-7050FDF8731E}" type="pres">
      <dgm:prSet presAssocID="{D5AFC278-A9FF-465E-BA69-3F12811119BB}" presName="pyramid" presStyleLbl="node1" presStyleIdx="0" presStyleCnt="1" custLinFactNeighborX="-31572" custLinFactNeighborY="-341"/>
      <dgm:spPr/>
    </dgm:pt>
    <dgm:pt modelId="{2F794C0C-4A01-4E60-A009-C2CE975EAB99}" type="pres">
      <dgm:prSet presAssocID="{D5AFC278-A9FF-465E-BA69-3F12811119BB}" presName="theList" presStyleCnt="0"/>
      <dgm:spPr/>
    </dgm:pt>
    <dgm:pt modelId="{74EA182E-18CD-4CE0-9D9F-F5B6B2CC01DF}" type="pres">
      <dgm:prSet presAssocID="{56667BE4-636F-416F-88E6-E486430E495C}" presName="aNode" presStyleLbl="fgAcc1" presStyleIdx="0" presStyleCnt="4" custLinFactY="-8119" custLinFactNeighborX="-8316" custLinFactNeighborY="-100000">
        <dgm:presLayoutVars>
          <dgm:bulletEnabled val="1"/>
        </dgm:presLayoutVars>
      </dgm:prSet>
      <dgm:spPr/>
    </dgm:pt>
    <dgm:pt modelId="{76BE192D-2926-421B-83CA-807576F49E51}" type="pres">
      <dgm:prSet presAssocID="{56667BE4-636F-416F-88E6-E486430E495C}" presName="aSpace" presStyleCnt="0"/>
      <dgm:spPr/>
    </dgm:pt>
    <dgm:pt modelId="{1AFE2C0C-7C04-4C97-93B2-1A4D7EA9901A}" type="pres">
      <dgm:prSet presAssocID="{8709AFAF-629E-481C-BF8A-391CC249E64F}" presName="aNode" presStyleLbl="fgAcc1" presStyleIdx="1" presStyleCnt="4" custLinFactY="971" custLinFactNeighborX="-6934" custLinFactNeighborY="100000">
        <dgm:presLayoutVars>
          <dgm:bulletEnabled val="1"/>
        </dgm:presLayoutVars>
      </dgm:prSet>
      <dgm:spPr/>
    </dgm:pt>
    <dgm:pt modelId="{91881B18-42B0-4149-AAB1-1E36BBFDCFBC}" type="pres">
      <dgm:prSet presAssocID="{8709AFAF-629E-481C-BF8A-391CC249E64F}" presName="aSpace" presStyleCnt="0"/>
      <dgm:spPr/>
    </dgm:pt>
    <dgm:pt modelId="{6A1AC086-41FD-454B-8ED6-32B630B8C3D8}" type="pres">
      <dgm:prSet presAssocID="{29623B3B-E4B3-421F-918C-F9A4AA065636}" presName="aNode" presStyleLbl="fgAcc1" presStyleIdx="2" presStyleCnt="4" custLinFactY="971" custLinFactNeighborX="-6934" custLinFactNeighborY="100000">
        <dgm:presLayoutVars>
          <dgm:bulletEnabled val="1"/>
        </dgm:presLayoutVars>
      </dgm:prSet>
      <dgm:spPr/>
    </dgm:pt>
    <dgm:pt modelId="{3595DFC2-02CC-4092-8FD1-9DBAA3DBA420}" type="pres">
      <dgm:prSet presAssocID="{29623B3B-E4B3-421F-918C-F9A4AA065636}" presName="aSpace" presStyleCnt="0"/>
      <dgm:spPr/>
    </dgm:pt>
    <dgm:pt modelId="{98A94FE9-6A74-42E5-9076-480AD71F8410}" type="pres">
      <dgm:prSet presAssocID="{171646FB-998F-494C-89C9-6A49B1D09E7E}" presName="aNode" presStyleLbl="fgAcc1" presStyleIdx="3" presStyleCnt="4" custLinFactY="35060" custLinFactNeighborX="-5552" custLinFactNeighborY="100000">
        <dgm:presLayoutVars>
          <dgm:bulletEnabled val="1"/>
        </dgm:presLayoutVars>
      </dgm:prSet>
      <dgm:spPr/>
    </dgm:pt>
    <dgm:pt modelId="{480B8564-FC48-4F3B-A9B6-EE70ED3F0F56}" type="pres">
      <dgm:prSet presAssocID="{171646FB-998F-494C-89C9-6A49B1D09E7E}" presName="aSpace" presStyleCnt="0"/>
      <dgm:spPr/>
    </dgm:pt>
  </dgm:ptLst>
  <dgm:cxnLst>
    <dgm:cxn modelId="{5BF74A2E-81A7-491E-A8A9-8E49A9FA0273}" type="presOf" srcId="{8709AFAF-629E-481C-BF8A-391CC249E64F}" destId="{1AFE2C0C-7C04-4C97-93B2-1A4D7EA9901A}" srcOrd="0" destOrd="0" presId="urn:microsoft.com/office/officeart/2005/8/layout/pyramid2"/>
    <dgm:cxn modelId="{3EE73560-9B12-4737-9375-B73F32056CFB}" srcId="{D5AFC278-A9FF-465E-BA69-3F12811119BB}" destId="{8709AFAF-629E-481C-BF8A-391CC249E64F}" srcOrd="1" destOrd="0" parTransId="{56BAE629-BA1C-4F8D-885E-54728D26E1F4}" sibTransId="{7B1767E7-ED5E-4D33-8523-2C852BE827F5}"/>
    <dgm:cxn modelId="{AC548B61-9527-4662-BE4A-868598332105}" srcId="{D5AFC278-A9FF-465E-BA69-3F12811119BB}" destId="{171646FB-998F-494C-89C9-6A49B1D09E7E}" srcOrd="3" destOrd="0" parTransId="{C30D81EE-6397-4240-A774-47A5C92C028A}" sibTransId="{1F51D9A2-932D-4D48-99F5-FA6D437260E6}"/>
    <dgm:cxn modelId="{A4CC5B58-9AD6-4BA4-828E-CBF33E841418}" type="presOf" srcId="{171646FB-998F-494C-89C9-6A49B1D09E7E}" destId="{98A94FE9-6A74-42E5-9076-480AD71F8410}" srcOrd="0" destOrd="0" presId="urn:microsoft.com/office/officeart/2005/8/layout/pyramid2"/>
    <dgm:cxn modelId="{6679A786-4ED3-436E-89C6-4B122EBE46D3}" type="presOf" srcId="{29623B3B-E4B3-421F-918C-F9A4AA065636}" destId="{6A1AC086-41FD-454B-8ED6-32B630B8C3D8}" srcOrd="0" destOrd="0" presId="urn:microsoft.com/office/officeart/2005/8/layout/pyramid2"/>
    <dgm:cxn modelId="{890A4FC2-0427-4D96-815C-E9B68A21482A}" type="presOf" srcId="{D5AFC278-A9FF-465E-BA69-3F12811119BB}" destId="{89EF2DF4-6045-4792-B9C0-DC4CB961C793}" srcOrd="0" destOrd="0" presId="urn:microsoft.com/office/officeart/2005/8/layout/pyramid2"/>
    <dgm:cxn modelId="{43C648CC-7D89-4DFC-9FD0-4469314779F7}" srcId="{D5AFC278-A9FF-465E-BA69-3F12811119BB}" destId="{29623B3B-E4B3-421F-918C-F9A4AA065636}" srcOrd="2" destOrd="0" parTransId="{742BA1FC-7A21-48FF-A68A-8A020F5E1692}" sibTransId="{0FE7930E-9EE0-4C55-9A0B-D6512D9E4380}"/>
    <dgm:cxn modelId="{55B015D7-3DF0-4146-9520-37F54DB9D42F}" srcId="{D5AFC278-A9FF-465E-BA69-3F12811119BB}" destId="{56667BE4-636F-416F-88E6-E486430E495C}" srcOrd="0" destOrd="0" parTransId="{19094B43-7401-4822-9797-2F9CEF7792E3}" sibTransId="{7A0E8B58-EC45-4EB3-AACE-539DAFDB242C}"/>
    <dgm:cxn modelId="{55D742EA-D373-4A3A-9C45-B7FCAC94C95D}" type="presOf" srcId="{56667BE4-636F-416F-88E6-E486430E495C}" destId="{74EA182E-18CD-4CE0-9D9F-F5B6B2CC01DF}" srcOrd="0" destOrd="0" presId="urn:microsoft.com/office/officeart/2005/8/layout/pyramid2"/>
    <dgm:cxn modelId="{5592BFD6-A677-4BF2-9726-259EBC9F15C7}" type="presParOf" srcId="{89EF2DF4-6045-4792-B9C0-DC4CB961C793}" destId="{840890DC-49B5-4566-A0F6-7050FDF8731E}" srcOrd="0" destOrd="0" presId="urn:microsoft.com/office/officeart/2005/8/layout/pyramid2"/>
    <dgm:cxn modelId="{13A8A995-E295-488C-BC19-EC687D2B7DBE}" type="presParOf" srcId="{89EF2DF4-6045-4792-B9C0-DC4CB961C793}" destId="{2F794C0C-4A01-4E60-A009-C2CE975EAB99}" srcOrd="1" destOrd="0" presId="urn:microsoft.com/office/officeart/2005/8/layout/pyramid2"/>
    <dgm:cxn modelId="{B86FA876-8A39-470C-9C11-D5CB3ACA3E71}" type="presParOf" srcId="{2F794C0C-4A01-4E60-A009-C2CE975EAB99}" destId="{74EA182E-18CD-4CE0-9D9F-F5B6B2CC01DF}" srcOrd="0" destOrd="0" presId="urn:microsoft.com/office/officeart/2005/8/layout/pyramid2"/>
    <dgm:cxn modelId="{52C9832A-54AB-4A25-9DE3-1A6F20A6AFE4}" type="presParOf" srcId="{2F794C0C-4A01-4E60-A009-C2CE975EAB99}" destId="{76BE192D-2926-421B-83CA-807576F49E51}" srcOrd="1" destOrd="0" presId="urn:microsoft.com/office/officeart/2005/8/layout/pyramid2"/>
    <dgm:cxn modelId="{7DA2A023-6295-4DA6-831C-34FCEE4BE172}" type="presParOf" srcId="{2F794C0C-4A01-4E60-A009-C2CE975EAB99}" destId="{1AFE2C0C-7C04-4C97-93B2-1A4D7EA9901A}" srcOrd="2" destOrd="0" presId="urn:microsoft.com/office/officeart/2005/8/layout/pyramid2"/>
    <dgm:cxn modelId="{BA6E5827-089C-445F-8D4B-0D9509661207}" type="presParOf" srcId="{2F794C0C-4A01-4E60-A009-C2CE975EAB99}" destId="{91881B18-42B0-4149-AAB1-1E36BBFDCFBC}" srcOrd="3" destOrd="0" presId="urn:microsoft.com/office/officeart/2005/8/layout/pyramid2"/>
    <dgm:cxn modelId="{C159A94A-4ED1-472F-BB42-061A2E7125FE}" type="presParOf" srcId="{2F794C0C-4A01-4E60-A009-C2CE975EAB99}" destId="{6A1AC086-41FD-454B-8ED6-32B630B8C3D8}" srcOrd="4" destOrd="0" presId="urn:microsoft.com/office/officeart/2005/8/layout/pyramid2"/>
    <dgm:cxn modelId="{20F923E0-2B2C-4CD7-9DF6-3D342FE48E37}" type="presParOf" srcId="{2F794C0C-4A01-4E60-A009-C2CE975EAB99}" destId="{3595DFC2-02CC-4092-8FD1-9DBAA3DBA420}" srcOrd="5" destOrd="0" presId="urn:microsoft.com/office/officeart/2005/8/layout/pyramid2"/>
    <dgm:cxn modelId="{EC8F0BF7-34F5-4A9F-9B85-6A72AF6CFD9A}" type="presParOf" srcId="{2F794C0C-4A01-4E60-A009-C2CE975EAB99}" destId="{98A94FE9-6A74-42E5-9076-480AD71F8410}" srcOrd="6" destOrd="0" presId="urn:microsoft.com/office/officeart/2005/8/layout/pyramid2"/>
    <dgm:cxn modelId="{50151C84-614E-459A-BDF3-8E6681E12AD5}" type="presParOf" srcId="{2F794C0C-4A01-4E60-A009-C2CE975EAB99}" destId="{480B8564-FC48-4F3B-A9B6-EE70ED3F0F5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AAC8FF-CFCF-45F2-BF2B-C4D6FD677B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1F82A-64CB-4BFB-9C45-F8329B817DCA}">
      <dgm:prSet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Российской Федерации от 16 ноября 2022 года № 992 «Об утверждении федеральной образовательной программы начального общего образования» (зарегистрирован 22.12.2022, № 71762).</a:t>
          </a:r>
        </a:p>
      </dgm:t>
    </dgm:pt>
    <dgm:pt modelId="{B7483586-5F24-4D91-929A-C4A9A5F3202D}" type="parTrans" cxnId="{796F5FF9-E409-4ABC-BC23-3393BCB8C5E4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6CF20-486B-4D30-A4AB-1BDEE845FC6A}" type="sibTrans" cxnId="{796F5FF9-E409-4ABC-BC23-3393BCB8C5E4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201EC-4B44-4D06-8FAA-EBB70F76B578}">
      <dgm:prSet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Российской Федерации от 16 ноября 2022 года № 993 «Об утверждении федеральной образовательной программы основного общего образования» (зарегистрирован 22.12.2022, № 71764).</a:t>
          </a:r>
        </a:p>
      </dgm:t>
    </dgm:pt>
    <dgm:pt modelId="{D250E329-0A53-4FAD-9C3C-4DBED5D1598A}" type="parTrans" cxnId="{D82715DD-35D0-4074-9F21-F2EAA4DE063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1A8F0-D917-4708-A896-D970310AB646}" type="sibTrans" cxnId="{D82715DD-35D0-4074-9F21-F2EAA4DE063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E088F-1E21-4798-872B-53B5ED8D31E4}">
      <dgm:prSet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Российской Федерации от 23 ноября 2022 № 1014 «Об утверждении федеральной образовательной программы среднего общего образования» (зарегистрирован 22.12.2022,  № 71763).</a:t>
          </a:r>
        </a:p>
      </dgm:t>
    </dgm:pt>
    <dgm:pt modelId="{1E2284A7-8B8F-45EA-9649-87C67652950F}" type="parTrans" cxnId="{90DD4011-3C0F-496C-9BC0-529D14B620B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D3826-6D59-45FF-A140-A7B532FFD0CD}" type="sibTrans" cxnId="{90DD4011-3C0F-496C-9BC0-529D14B620B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53238-DBE0-4ABF-B09C-695D4C52A646}" type="pres">
      <dgm:prSet presAssocID="{5FAAC8FF-CFCF-45F2-BF2B-C4D6FD677B78}" presName="CompostProcess" presStyleCnt="0">
        <dgm:presLayoutVars>
          <dgm:dir/>
          <dgm:resizeHandles val="exact"/>
        </dgm:presLayoutVars>
      </dgm:prSet>
      <dgm:spPr/>
    </dgm:pt>
    <dgm:pt modelId="{C5D064F4-9456-40C1-9C8F-D62FEF4BEA61}" type="pres">
      <dgm:prSet presAssocID="{5FAAC8FF-CFCF-45F2-BF2B-C4D6FD677B78}" presName="arrow" presStyleLbl="bgShp" presStyleIdx="0" presStyleCnt="1" custLinFactY="42857" custLinFactNeighborX="-14164" custLinFactNeighborY="100000"/>
      <dgm:spPr>
        <a:solidFill>
          <a:schemeClr val="accent3">
            <a:lumMod val="20000"/>
            <a:lumOff val="80000"/>
          </a:schemeClr>
        </a:solidFill>
      </dgm:spPr>
    </dgm:pt>
    <dgm:pt modelId="{957C6559-6EF1-4E2D-9C61-C0E0B4DB68A4}" type="pres">
      <dgm:prSet presAssocID="{5FAAC8FF-CFCF-45F2-BF2B-C4D6FD677B78}" presName="linearProcess" presStyleCnt="0"/>
      <dgm:spPr/>
    </dgm:pt>
    <dgm:pt modelId="{2DAFFA13-282D-447B-AB50-F61992E9A9EF}" type="pres">
      <dgm:prSet presAssocID="{D461F82A-64CB-4BFB-9C45-F8329B817DCA}" presName="textNode" presStyleLbl="node1" presStyleIdx="0" presStyleCnt="3" custScaleX="111791" custScaleY="196443" custLinFactNeighborX="61910" custLinFactNeighborY="-75719">
        <dgm:presLayoutVars>
          <dgm:bulletEnabled val="1"/>
        </dgm:presLayoutVars>
      </dgm:prSet>
      <dgm:spPr/>
    </dgm:pt>
    <dgm:pt modelId="{2C226585-064F-4107-8758-ADF48DF500C4}" type="pres">
      <dgm:prSet presAssocID="{3CF6CF20-486B-4D30-A4AB-1BDEE845FC6A}" presName="sibTrans" presStyleCnt="0"/>
      <dgm:spPr/>
    </dgm:pt>
    <dgm:pt modelId="{6AAB9BB5-0E5B-42A8-A53D-66A7CD447E3F}" type="pres">
      <dgm:prSet presAssocID="{5E9201EC-4B44-4D06-8FAA-EBB70F76B578}" presName="textNode" presStyleLbl="node1" presStyleIdx="1" presStyleCnt="3" custScaleX="98593" custScaleY="195088" custLinFactNeighborX="17829" custLinFactNeighborY="-74323">
        <dgm:presLayoutVars>
          <dgm:bulletEnabled val="1"/>
        </dgm:presLayoutVars>
      </dgm:prSet>
      <dgm:spPr/>
    </dgm:pt>
    <dgm:pt modelId="{BCABBD7C-5193-4885-9D83-40B188317E2C}" type="pres">
      <dgm:prSet presAssocID="{3D31A8F0-D917-4708-A896-D970310AB646}" presName="sibTrans" presStyleCnt="0"/>
      <dgm:spPr/>
    </dgm:pt>
    <dgm:pt modelId="{EF5A224B-9229-4086-8D98-01639F2920FF}" type="pres">
      <dgm:prSet presAssocID="{BA8E088F-1E21-4798-872B-53B5ED8D31E4}" presName="textNode" presStyleLbl="node1" presStyleIdx="2" presStyleCnt="3" custScaleX="108862" custScaleY="198496" custLinFactNeighborX="-8329" custLinFactNeighborY="-75249">
        <dgm:presLayoutVars>
          <dgm:bulletEnabled val="1"/>
        </dgm:presLayoutVars>
      </dgm:prSet>
      <dgm:spPr/>
    </dgm:pt>
  </dgm:ptLst>
  <dgm:cxnLst>
    <dgm:cxn modelId="{90DD4011-3C0F-496C-9BC0-529D14B620B6}" srcId="{5FAAC8FF-CFCF-45F2-BF2B-C4D6FD677B78}" destId="{BA8E088F-1E21-4798-872B-53B5ED8D31E4}" srcOrd="2" destOrd="0" parTransId="{1E2284A7-8B8F-45EA-9649-87C67652950F}" sibTransId="{3EDD3826-6D59-45FF-A140-A7B532FFD0CD}"/>
    <dgm:cxn modelId="{F37EB82B-DBDC-44AA-A87E-D681AE534B34}" type="presOf" srcId="{D461F82A-64CB-4BFB-9C45-F8329B817DCA}" destId="{2DAFFA13-282D-447B-AB50-F61992E9A9EF}" srcOrd="0" destOrd="0" presId="urn:microsoft.com/office/officeart/2005/8/layout/hProcess9"/>
    <dgm:cxn modelId="{82BBD77C-879A-4F84-AA25-61B9BFE50037}" type="presOf" srcId="{BA8E088F-1E21-4798-872B-53B5ED8D31E4}" destId="{EF5A224B-9229-4086-8D98-01639F2920FF}" srcOrd="0" destOrd="0" presId="urn:microsoft.com/office/officeart/2005/8/layout/hProcess9"/>
    <dgm:cxn modelId="{17AD75C7-E4FC-46A9-A9A0-3E42B133B6A2}" type="presOf" srcId="{5E9201EC-4B44-4D06-8FAA-EBB70F76B578}" destId="{6AAB9BB5-0E5B-42A8-A53D-66A7CD447E3F}" srcOrd="0" destOrd="0" presId="urn:microsoft.com/office/officeart/2005/8/layout/hProcess9"/>
    <dgm:cxn modelId="{D82715DD-35D0-4074-9F21-F2EAA4DE0638}" srcId="{5FAAC8FF-CFCF-45F2-BF2B-C4D6FD677B78}" destId="{5E9201EC-4B44-4D06-8FAA-EBB70F76B578}" srcOrd="1" destOrd="0" parTransId="{D250E329-0A53-4FAD-9C3C-4DBED5D1598A}" sibTransId="{3D31A8F0-D917-4708-A896-D970310AB646}"/>
    <dgm:cxn modelId="{006B2BE8-01A5-4FC9-8425-C2CEF4DBADC9}" type="presOf" srcId="{5FAAC8FF-CFCF-45F2-BF2B-C4D6FD677B78}" destId="{E2553238-DBE0-4ABF-B09C-695D4C52A646}" srcOrd="0" destOrd="0" presId="urn:microsoft.com/office/officeart/2005/8/layout/hProcess9"/>
    <dgm:cxn modelId="{796F5FF9-E409-4ABC-BC23-3393BCB8C5E4}" srcId="{5FAAC8FF-CFCF-45F2-BF2B-C4D6FD677B78}" destId="{D461F82A-64CB-4BFB-9C45-F8329B817DCA}" srcOrd="0" destOrd="0" parTransId="{B7483586-5F24-4D91-929A-C4A9A5F3202D}" sibTransId="{3CF6CF20-486B-4D30-A4AB-1BDEE845FC6A}"/>
    <dgm:cxn modelId="{8BA7C4D6-27E3-4037-A28D-5088D19D9D8B}" type="presParOf" srcId="{E2553238-DBE0-4ABF-B09C-695D4C52A646}" destId="{C5D064F4-9456-40C1-9C8F-D62FEF4BEA61}" srcOrd="0" destOrd="0" presId="urn:microsoft.com/office/officeart/2005/8/layout/hProcess9"/>
    <dgm:cxn modelId="{475AE23F-EA87-4E38-A33E-51D22656E688}" type="presParOf" srcId="{E2553238-DBE0-4ABF-B09C-695D4C52A646}" destId="{957C6559-6EF1-4E2D-9C61-C0E0B4DB68A4}" srcOrd="1" destOrd="0" presId="urn:microsoft.com/office/officeart/2005/8/layout/hProcess9"/>
    <dgm:cxn modelId="{138B76EB-7181-4987-A811-5F52844761A4}" type="presParOf" srcId="{957C6559-6EF1-4E2D-9C61-C0E0B4DB68A4}" destId="{2DAFFA13-282D-447B-AB50-F61992E9A9EF}" srcOrd="0" destOrd="0" presId="urn:microsoft.com/office/officeart/2005/8/layout/hProcess9"/>
    <dgm:cxn modelId="{7234DCDD-4497-416F-A1DB-8B55B73B7781}" type="presParOf" srcId="{957C6559-6EF1-4E2D-9C61-C0E0B4DB68A4}" destId="{2C226585-064F-4107-8758-ADF48DF500C4}" srcOrd="1" destOrd="0" presId="urn:microsoft.com/office/officeart/2005/8/layout/hProcess9"/>
    <dgm:cxn modelId="{0421ED8E-F3A1-4EA7-98B4-8B84D1933023}" type="presParOf" srcId="{957C6559-6EF1-4E2D-9C61-C0E0B4DB68A4}" destId="{6AAB9BB5-0E5B-42A8-A53D-66A7CD447E3F}" srcOrd="2" destOrd="0" presId="urn:microsoft.com/office/officeart/2005/8/layout/hProcess9"/>
    <dgm:cxn modelId="{447B33F4-3BFC-4DD5-9C4C-2A44877E280E}" type="presParOf" srcId="{957C6559-6EF1-4E2D-9C61-C0E0B4DB68A4}" destId="{BCABBD7C-5193-4885-9D83-40B188317E2C}" srcOrd="3" destOrd="0" presId="urn:microsoft.com/office/officeart/2005/8/layout/hProcess9"/>
    <dgm:cxn modelId="{EC031690-EFCD-4057-A01D-2D3135947CA8}" type="presParOf" srcId="{957C6559-6EF1-4E2D-9C61-C0E0B4DB68A4}" destId="{EF5A224B-9229-4086-8D98-01639F2920F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19C410-788D-4712-9AFB-0E5264B4A5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6011FBE-41F1-454C-820A-B5CA4AC3C813}">
      <dgm:prSet phldrT="[Текст]"/>
      <dgm:spPr/>
      <dgm:t>
        <a:bodyPr/>
        <a:lstStyle/>
        <a:p>
          <a:r>
            <a:rPr lang="ru-RU" kern="0" dirty="0"/>
            <a:t>Получен запрос, согласие и заявление на проведение психолого-педагогического обследования </a:t>
          </a:r>
          <a:endParaRPr lang="ru-RU" dirty="0"/>
        </a:p>
      </dgm:t>
    </dgm:pt>
    <dgm:pt modelId="{7E6C059B-0BCB-472A-BFD5-FB003C08187C}" type="parTrans" cxnId="{0622E2FB-4E60-44BA-99E7-69DBD8932B2B}">
      <dgm:prSet/>
      <dgm:spPr/>
      <dgm:t>
        <a:bodyPr/>
        <a:lstStyle/>
        <a:p>
          <a:endParaRPr lang="ru-RU"/>
        </a:p>
      </dgm:t>
    </dgm:pt>
    <dgm:pt modelId="{0340EAA1-A907-4054-A30B-83875DD54D09}" type="sibTrans" cxnId="{0622E2FB-4E60-44BA-99E7-69DBD8932B2B}">
      <dgm:prSet/>
      <dgm:spPr/>
      <dgm:t>
        <a:bodyPr/>
        <a:lstStyle/>
        <a:p>
          <a:endParaRPr lang="ru-RU"/>
        </a:p>
      </dgm:t>
    </dgm:pt>
    <dgm:pt modelId="{361D50A9-13AA-4032-A130-A3C0DE26FE3F}">
      <dgm:prSet phldrT="[Текст]" custT="1"/>
      <dgm:spPr/>
      <dgm:t>
        <a:bodyPr/>
        <a:lstStyle/>
        <a:p>
          <a:r>
            <a:rPr lang="ru-RU" sz="4000" kern="0" dirty="0"/>
            <a:t>Постановка проблемы </a:t>
          </a:r>
          <a:endParaRPr lang="ru-RU" sz="4000" dirty="0"/>
        </a:p>
      </dgm:t>
    </dgm:pt>
    <dgm:pt modelId="{C657ADB2-CD8D-49D9-B14E-8D143BCF48AD}" type="parTrans" cxnId="{BCA073F0-DD31-424F-A84D-AD1F05143D39}">
      <dgm:prSet/>
      <dgm:spPr/>
      <dgm:t>
        <a:bodyPr/>
        <a:lstStyle/>
        <a:p>
          <a:endParaRPr lang="ru-RU"/>
        </a:p>
      </dgm:t>
    </dgm:pt>
    <dgm:pt modelId="{BE441AC4-BA27-41CF-BC7F-B3505046E151}" type="sibTrans" cxnId="{BCA073F0-DD31-424F-A84D-AD1F05143D39}">
      <dgm:prSet/>
      <dgm:spPr/>
      <dgm:t>
        <a:bodyPr/>
        <a:lstStyle/>
        <a:p>
          <a:endParaRPr lang="ru-RU"/>
        </a:p>
      </dgm:t>
    </dgm:pt>
    <dgm:pt modelId="{BAA7C7F5-0EDB-4F72-97A2-3714DA1ED5CD}">
      <dgm:prSet phldrT="[Текст]" custT="1"/>
      <dgm:spPr/>
      <dgm:t>
        <a:bodyPr/>
        <a:lstStyle/>
        <a:p>
          <a:r>
            <a:rPr lang="ru-RU" sz="4000" dirty="0"/>
            <a:t>Уточнение проблемы </a:t>
          </a:r>
        </a:p>
      </dgm:t>
    </dgm:pt>
    <dgm:pt modelId="{6A29C927-580F-4E33-B971-8E9EDFCDF237}" type="parTrans" cxnId="{1BE2CF27-A3E9-494D-A0E8-671B30637EBE}">
      <dgm:prSet/>
      <dgm:spPr/>
      <dgm:t>
        <a:bodyPr/>
        <a:lstStyle/>
        <a:p>
          <a:endParaRPr lang="ru-RU"/>
        </a:p>
      </dgm:t>
    </dgm:pt>
    <dgm:pt modelId="{4C11227D-1E3E-4504-A197-B29B3E68B58A}" type="sibTrans" cxnId="{1BE2CF27-A3E9-494D-A0E8-671B30637EBE}">
      <dgm:prSet/>
      <dgm:spPr/>
      <dgm:t>
        <a:bodyPr/>
        <a:lstStyle/>
        <a:p>
          <a:endParaRPr lang="ru-RU"/>
        </a:p>
      </dgm:t>
    </dgm:pt>
    <dgm:pt modelId="{6DDE99DA-71C5-4C8E-B3D6-B9481DD93D62}" type="pres">
      <dgm:prSet presAssocID="{5D19C410-788D-4712-9AFB-0E5264B4A5A2}" presName="Name0" presStyleCnt="0">
        <dgm:presLayoutVars>
          <dgm:dir/>
          <dgm:resizeHandles val="exact"/>
        </dgm:presLayoutVars>
      </dgm:prSet>
      <dgm:spPr/>
    </dgm:pt>
    <dgm:pt modelId="{F2453CD8-EA22-4EC4-8BB5-9FB45D566EB0}" type="pres">
      <dgm:prSet presAssocID="{96011FBE-41F1-454C-820A-B5CA4AC3C813}" presName="node" presStyleLbl="node1" presStyleIdx="0" presStyleCnt="3">
        <dgm:presLayoutVars>
          <dgm:bulletEnabled val="1"/>
        </dgm:presLayoutVars>
      </dgm:prSet>
      <dgm:spPr/>
    </dgm:pt>
    <dgm:pt modelId="{EAD83C70-36BF-47E8-8288-1C81803D01C7}" type="pres">
      <dgm:prSet presAssocID="{0340EAA1-A907-4054-A30B-83875DD54D09}" presName="sibTrans" presStyleLbl="sibTrans2D1" presStyleIdx="0" presStyleCnt="2"/>
      <dgm:spPr/>
    </dgm:pt>
    <dgm:pt modelId="{6C5A37F6-6A4F-4FE8-9A4C-4CE6ABA5951E}" type="pres">
      <dgm:prSet presAssocID="{0340EAA1-A907-4054-A30B-83875DD54D09}" presName="connectorText" presStyleLbl="sibTrans2D1" presStyleIdx="0" presStyleCnt="2"/>
      <dgm:spPr/>
    </dgm:pt>
    <dgm:pt modelId="{776077FA-321A-4C8A-9DB1-3C2639C09F47}" type="pres">
      <dgm:prSet presAssocID="{361D50A9-13AA-4032-A130-A3C0DE26FE3F}" presName="node" presStyleLbl="node1" presStyleIdx="1" presStyleCnt="3">
        <dgm:presLayoutVars>
          <dgm:bulletEnabled val="1"/>
        </dgm:presLayoutVars>
      </dgm:prSet>
      <dgm:spPr/>
    </dgm:pt>
    <dgm:pt modelId="{87224504-C62C-4E28-A662-55F8DB01E080}" type="pres">
      <dgm:prSet presAssocID="{BE441AC4-BA27-41CF-BC7F-B3505046E151}" presName="sibTrans" presStyleLbl="sibTrans2D1" presStyleIdx="1" presStyleCnt="2"/>
      <dgm:spPr/>
    </dgm:pt>
    <dgm:pt modelId="{D3E170A2-7432-4355-A96F-94844C7A3CC5}" type="pres">
      <dgm:prSet presAssocID="{BE441AC4-BA27-41CF-BC7F-B3505046E151}" presName="connectorText" presStyleLbl="sibTrans2D1" presStyleIdx="1" presStyleCnt="2"/>
      <dgm:spPr/>
    </dgm:pt>
    <dgm:pt modelId="{97A9D4A4-CD1E-4259-A0CF-8F749484B7A7}" type="pres">
      <dgm:prSet presAssocID="{BAA7C7F5-0EDB-4F72-97A2-3714DA1ED5CD}" presName="node" presStyleLbl="node1" presStyleIdx="2" presStyleCnt="3">
        <dgm:presLayoutVars>
          <dgm:bulletEnabled val="1"/>
        </dgm:presLayoutVars>
      </dgm:prSet>
      <dgm:spPr/>
    </dgm:pt>
  </dgm:ptLst>
  <dgm:cxnLst>
    <dgm:cxn modelId="{6C8C2F1B-6CD8-46D7-B494-CAF912E51149}" type="presOf" srcId="{0340EAA1-A907-4054-A30B-83875DD54D09}" destId="{EAD83C70-36BF-47E8-8288-1C81803D01C7}" srcOrd="0" destOrd="0" presId="urn:microsoft.com/office/officeart/2005/8/layout/process1"/>
    <dgm:cxn modelId="{1BE2CF27-A3E9-494D-A0E8-671B30637EBE}" srcId="{5D19C410-788D-4712-9AFB-0E5264B4A5A2}" destId="{BAA7C7F5-0EDB-4F72-97A2-3714DA1ED5CD}" srcOrd="2" destOrd="0" parTransId="{6A29C927-580F-4E33-B971-8E9EDFCDF237}" sibTransId="{4C11227D-1E3E-4504-A197-B29B3E68B58A}"/>
    <dgm:cxn modelId="{2C28E366-BCCC-4E4F-9EA3-3EE7127D8D65}" type="presOf" srcId="{BAA7C7F5-0EDB-4F72-97A2-3714DA1ED5CD}" destId="{97A9D4A4-CD1E-4259-A0CF-8F749484B7A7}" srcOrd="0" destOrd="0" presId="urn:microsoft.com/office/officeart/2005/8/layout/process1"/>
    <dgm:cxn modelId="{66E86E7A-8EF8-482D-B397-5F1EDBF00D95}" type="presOf" srcId="{BE441AC4-BA27-41CF-BC7F-B3505046E151}" destId="{D3E170A2-7432-4355-A96F-94844C7A3CC5}" srcOrd="1" destOrd="0" presId="urn:microsoft.com/office/officeart/2005/8/layout/process1"/>
    <dgm:cxn modelId="{4DF6E2C2-6E83-42B0-9BA5-772731C73F35}" type="presOf" srcId="{BE441AC4-BA27-41CF-BC7F-B3505046E151}" destId="{87224504-C62C-4E28-A662-55F8DB01E080}" srcOrd="0" destOrd="0" presId="urn:microsoft.com/office/officeart/2005/8/layout/process1"/>
    <dgm:cxn modelId="{AE9683D8-2F66-4B1C-B9F2-A6B1E1008C2D}" type="presOf" srcId="{96011FBE-41F1-454C-820A-B5CA4AC3C813}" destId="{F2453CD8-EA22-4EC4-8BB5-9FB45D566EB0}" srcOrd="0" destOrd="0" presId="urn:microsoft.com/office/officeart/2005/8/layout/process1"/>
    <dgm:cxn modelId="{36359FDA-E940-47FA-A008-A2A6FAF4F75F}" type="presOf" srcId="{361D50A9-13AA-4032-A130-A3C0DE26FE3F}" destId="{776077FA-321A-4C8A-9DB1-3C2639C09F47}" srcOrd="0" destOrd="0" presId="urn:microsoft.com/office/officeart/2005/8/layout/process1"/>
    <dgm:cxn modelId="{39035AE9-EEBE-4780-9AC3-532D1C022ACC}" type="presOf" srcId="{5D19C410-788D-4712-9AFB-0E5264B4A5A2}" destId="{6DDE99DA-71C5-4C8E-B3D6-B9481DD93D62}" srcOrd="0" destOrd="0" presId="urn:microsoft.com/office/officeart/2005/8/layout/process1"/>
    <dgm:cxn modelId="{BCA073F0-DD31-424F-A84D-AD1F05143D39}" srcId="{5D19C410-788D-4712-9AFB-0E5264B4A5A2}" destId="{361D50A9-13AA-4032-A130-A3C0DE26FE3F}" srcOrd="1" destOrd="0" parTransId="{C657ADB2-CD8D-49D9-B14E-8D143BCF48AD}" sibTransId="{BE441AC4-BA27-41CF-BC7F-B3505046E151}"/>
    <dgm:cxn modelId="{84D3F6F7-F665-44EB-88C2-0062E546D29A}" type="presOf" srcId="{0340EAA1-A907-4054-A30B-83875DD54D09}" destId="{6C5A37F6-6A4F-4FE8-9A4C-4CE6ABA5951E}" srcOrd="1" destOrd="0" presId="urn:microsoft.com/office/officeart/2005/8/layout/process1"/>
    <dgm:cxn modelId="{0622E2FB-4E60-44BA-99E7-69DBD8932B2B}" srcId="{5D19C410-788D-4712-9AFB-0E5264B4A5A2}" destId="{96011FBE-41F1-454C-820A-B5CA4AC3C813}" srcOrd="0" destOrd="0" parTransId="{7E6C059B-0BCB-472A-BFD5-FB003C08187C}" sibTransId="{0340EAA1-A907-4054-A30B-83875DD54D09}"/>
    <dgm:cxn modelId="{35E734D5-3183-4595-9BB0-98B6FF4AD072}" type="presParOf" srcId="{6DDE99DA-71C5-4C8E-B3D6-B9481DD93D62}" destId="{F2453CD8-EA22-4EC4-8BB5-9FB45D566EB0}" srcOrd="0" destOrd="0" presId="urn:microsoft.com/office/officeart/2005/8/layout/process1"/>
    <dgm:cxn modelId="{CDD6F9E2-57D8-4F25-A38A-8E898CC2998B}" type="presParOf" srcId="{6DDE99DA-71C5-4C8E-B3D6-B9481DD93D62}" destId="{EAD83C70-36BF-47E8-8288-1C81803D01C7}" srcOrd="1" destOrd="0" presId="urn:microsoft.com/office/officeart/2005/8/layout/process1"/>
    <dgm:cxn modelId="{B05DED74-85CC-44BF-BCF4-95EDFE3E27BE}" type="presParOf" srcId="{EAD83C70-36BF-47E8-8288-1C81803D01C7}" destId="{6C5A37F6-6A4F-4FE8-9A4C-4CE6ABA5951E}" srcOrd="0" destOrd="0" presId="urn:microsoft.com/office/officeart/2005/8/layout/process1"/>
    <dgm:cxn modelId="{AB0D4A1B-E0C3-4B11-848F-CC2A0D597BC1}" type="presParOf" srcId="{6DDE99DA-71C5-4C8E-B3D6-B9481DD93D62}" destId="{776077FA-321A-4C8A-9DB1-3C2639C09F47}" srcOrd="2" destOrd="0" presId="urn:microsoft.com/office/officeart/2005/8/layout/process1"/>
    <dgm:cxn modelId="{F8A61F55-4C56-43E8-AFDF-6A12E93F4574}" type="presParOf" srcId="{6DDE99DA-71C5-4C8E-B3D6-B9481DD93D62}" destId="{87224504-C62C-4E28-A662-55F8DB01E080}" srcOrd="3" destOrd="0" presId="urn:microsoft.com/office/officeart/2005/8/layout/process1"/>
    <dgm:cxn modelId="{F0259948-2D6F-4266-93E5-B7E7EA36E30A}" type="presParOf" srcId="{87224504-C62C-4E28-A662-55F8DB01E080}" destId="{D3E170A2-7432-4355-A96F-94844C7A3CC5}" srcOrd="0" destOrd="0" presId="urn:microsoft.com/office/officeart/2005/8/layout/process1"/>
    <dgm:cxn modelId="{9C8DD049-49EE-425E-97AF-D020D8BA1310}" type="presParOf" srcId="{6DDE99DA-71C5-4C8E-B3D6-B9481DD93D62}" destId="{97A9D4A4-CD1E-4259-A0CF-8F749484B7A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19C410-788D-4712-9AFB-0E5264B4A5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6011FBE-41F1-454C-820A-B5CA4AC3C813}">
      <dgm:prSet phldrT="[Текст]"/>
      <dgm:spPr/>
      <dgm:t>
        <a:bodyPr/>
        <a:lstStyle/>
        <a:p>
          <a:r>
            <a:rPr lang="ru-RU" dirty="0"/>
            <a:t>Решение</a:t>
          </a:r>
          <a:r>
            <a:rPr lang="ru-RU" baseline="0" dirty="0"/>
            <a:t> проблемы </a:t>
          </a:r>
          <a:endParaRPr lang="ru-RU" dirty="0"/>
        </a:p>
      </dgm:t>
    </dgm:pt>
    <dgm:pt modelId="{7E6C059B-0BCB-472A-BFD5-FB003C08187C}" type="parTrans" cxnId="{0622E2FB-4E60-44BA-99E7-69DBD8932B2B}">
      <dgm:prSet/>
      <dgm:spPr/>
      <dgm:t>
        <a:bodyPr/>
        <a:lstStyle/>
        <a:p>
          <a:endParaRPr lang="ru-RU"/>
        </a:p>
      </dgm:t>
    </dgm:pt>
    <dgm:pt modelId="{0340EAA1-A907-4054-A30B-83875DD54D09}" type="sibTrans" cxnId="{0622E2FB-4E60-44BA-99E7-69DBD8932B2B}">
      <dgm:prSet/>
      <dgm:spPr/>
      <dgm:t>
        <a:bodyPr/>
        <a:lstStyle/>
        <a:p>
          <a:endParaRPr lang="ru-RU"/>
        </a:p>
      </dgm:t>
    </dgm:pt>
    <dgm:pt modelId="{361D50A9-13AA-4032-A130-A3C0DE26FE3F}">
      <dgm:prSet phldrT="[Текст]"/>
      <dgm:spPr/>
      <dgm:t>
        <a:bodyPr/>
        <a:lstStyle/>
        <a:p>
          <a:r>
            <a:rPr lang="ru-RU" dirty="0"/>
            <a:t>Сопровождение педагогов </a:t>
          </a:r>
        </a:p>
      </dgm:t>
    </dgm:pt>
    <dgm:pt modelId="{C657ADB2-CD8D-49D9-B14E-8D143BCF48AD}" type="parTrans" cxnId="{BCA073F0-DD31-424F-A84D-AD1F05143D39}">
      <dgm:prSet/>
      <dgm:spPr/>
      <dgm:t>
        <a:bodyPr/>
        <a:lstStyle/>
        <a:p>
          <a:endParaRPr lang="ru-RU"/>
        </a:p>
      </dgm:t>
    </dgm:pt>
    <dgm:pt modelId="{BE441AC4-BA27-41CF-BC7F-B3505046E151}" type="sibTrans" cxnId="{BCA073F0-DD31-424F-A84D-AD1F05143D39}">
      <dgm:prSet/>
      <dgm:spPr/>
      <dgm:t>
        <a:bodyPr/>
        <a:lstStyle/>
        <a:p>
          <a:endParaRPr lang="ru-RU"/>
        </a:p>
      </dgm:t>
    </dgm:pt>
    <dgm:pt modelId="{6DDE99DA-71C5-4C8E-B3D6-B9481DD93D62}" type="pres">
      <dgm:prSet presAssocID="{5D19C410-788D-4712-9AFB-0E5264B4A5A2}" presName="Name0" presStyleCnt="0">
        <dgm:presLayoutVars>
          <dgm:dir/>
          <dgm:resizeHandles val="exact"/>
        </dgm:presLayoutVars>
      </dgm:prSet>
      <dgm:spPr/>
    </dgm:pt>
    <dgm:pt modelId="{F2453CD8-EA22-4EC4-8BB5-9FB45D566EB0}" type="pres">
      <dgm:prSet presAssocID="{96011FBE-41F1-454C-820A-B5CA4AC3C813}" presName="node" presStyleLbl="node1" presStyleIdx="0" presStyleCnt="2">
        <dgm:presLayoutVars>
          <dgm:bulletEnabled val="1"/>
        </dgm:presLayoutVars>
      </dgm:prSet>
      <dgm:spPr/>
    </dgm:pt>
    <dgm:pt modelId="{EAD83C70-36BF-47E8-8288-1C81803D01C7}" type="pres">
      <dgm:prSet presAssocID="{0340EAA1-A907-4054-A30B-83875DD54D09}" presName="sibTrans" presStyleLbl="sibTrans2D1" presStyleIdx="0" presStyleCnt="1"/>
      <dgm:spPr/>
    </dgm:pt>
    <dgm:pt modelId="{6C5A37F6-6A4F-4FE8-9A4C-4CE6ABA5951E}" type="pres">
      <dgm:prSet presAssocID="{0340EAA1-A907-4054-A30B-83875DD54D09}" presName="connectorText" presStyleLbl="sibTrans2D1" presStyleIdx="0" presStyleCnt="1"/>
      <dgm:spPr/>
    </dgm:pt>
    <dgm:pt modelId="{776077FA-321A-4C8A-9DB1-3C2639C09F47}" type="pres">
      <dgm:prSet presAssocID="{361D50A9-13AA-4032-A130-A3C0DE26FE3F}" presName="node" presStyleLbl="node1" presStyleIdx="1" presStyleCnt="2">
        <dgm:presLayoutVars>
          <dgm:bulletEnabled val="1"/>
        </dgm:presLayoutVars>
      </dgm:prSet>
      <dgm:spPr/>
    </dgm:pt>
  </dgm:ptLst>
  <dgm:cxnLst>
    <dgm:cxn modelId="{6C8C2F1B-6CD8-46D7-B494-CAF912E51149}" type="presOf" srcId="{0340EAA1-A907-4054-A30B-83875DD54D09}" destId="{EAD83C70-36BF-47E8-8288-1C81803D01C7}" srcOrd="0" destOrd="0" presId="urn:microsoft.com/office/officeart/2005/8/layout/process1"/>
    <dgm:cxn modelId="{AE9683D8-2F66-4B1C-B9F2-A6B1E1008C2D}" type="presOf" srcId="{96011FBE-41F1-454C-820A-B5CA4AC3C813}" destId="{F2453CD8-EA22-4EC4-8BB5-9FB45D566EB0}" srcOrd="0" destOrd="0" presId="urn:microsoft.com/office/officeart/2005/8/layout/process1"/>
    <dgm:cxn modelId="{36359FDA-E940-47FA-A008-A2A6FAF4F75F}" type="presOf" srcId="{361D50A9-13AA-4032-A130-A3C0DE26FE3F}" destId="{776077FA-321A-4C8A-9DB1-3C2639C09F47}" srcOrd="0" destOrd="0" presId="urn:microsoft.com/office/officeart/2005/8/layout/process1"/>
    <dgm:cxn modelId="{39035AE9-EEBE-4780-9AC3-532D1C022ACC}" type="presOf" srcId="{5D19C410-788D-4712-9AFB-0E5264B4A5A2}" destId="{6DDE99DA-71C5-4C8E-B3D6-B9481DD93D62}" srcOrd="0" destOrd="0" presId="urn:microsoft.com/office/officeart/2005/8/layout/process1"/>
    <dgm:cxn modelId="{BCA073F0-DD31-424F-A84D-AD1F05143D39}" srcId="{5D19C410-788D-4712-9AFB-0E5264B4A5A2}" destId="{361D50A9-13AA-4032-A130-A3C0DE26FE3F}" srcOrd="1" destOrd="0" parTransId="{C657ADB2-CD8D-49D9-B14E-8D143BCF48AD}" sibTransId="{BE441AC4-BA27-41CF-BC7F-B3505046E151}"/>
    <dgm:cxn modelId="{84D3F6F7-F665-44EB-88C2-0062E546D29A}" type="presOf" srcId="{0340EAA1-A907-4054-A30B-83875DD54D09}" destId="{6C5A37F6-6A4F-4FE8-9A4C-4CE6ABA5951E}" srcOrd="1" destOrd="0" presId="urn:microsoft.com/office/officeart/2005/8/layout/process1"/>
    <dgm:cxn modelId="{0622E2FB-4E60-44BA-99E7-69DBD8932B2B}" srcId="{5D19C410-788D-4712-9AFB-0E5264B4A5A2}" destId="{96011FBE-41F1-454C-820A-B5CA4AC3C813}" srcOrd="0" destOrd="0" parTransId="{7E6C059B-0BCB-472A-BFD5-FB003C08187C}" sibTransId="{0340EAA1-A907-4054-A30B-83875DD54D09}"/>
    <dgm:cxn modelId="{35E734D5-3183-4595-9BB0-98B6FF4AD072}" type="presParOf" srcId="{6DDE99DA-71C5-4C8E-B3D6-B9481DD93D62}" destId="{F2453CD8-EA22-4EC4-8BB5-9FB45D566EB0}" srcOrd="0" destOrd="0" presId="urn:microsoft.com/office/officeart/2005/8/layout/process1"/>
    <dgm:cxn modelId="{CDD6F9E2-57D8-4F25-A38A-8E898CC2998B}" type="presParOf" srcId="{6DDE99DA-71C5-4C8E-B3D6-B9481DD93D62}" destId="{EAD83C70-36BF-47E8-8288-1C81803D01C7}" srcOrd="1" destOrd="0" presId="urn:microsoft.com/office/officeart/2005/8/layout/process1"/>
    <dgm:cxn modelId="{B05DED74-85CC-44BF-BCF4-95EDFE3E27BE}" type="presParOf" srcId="{EAD83C70-36BF-47E8-8288-1C81803D01C7}" destId="{6C5A37F6-6A4F-4FE8-9A4C-4CE6ABA5951E}" srcOrd="0" destOrd="0" presId="urn:microsoft.com/office/officeart/2005/8/layout/process1"/>
    <dgm:cxn modelId="{AB0D4A1B-E0C3-4B11-848F-CC2A0D597BC1}" type="presParOf" srcId="{6DDE99DA-71C5-4C8E-B3D6-B9481DD93D62}" destId="{776077FA-321A-4C8A-9DB1-3C2639C09F4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CE1CA-C1E7-4E91-8148-66BF90C6D5D2}">
      <dsp:nvSpPr>
        <dsp:cNvPr id="0" name=""/>
        <dsp:cNvSpPr/>
      </dsp:nvSpPr>
      <dsp:spPr>
        <a:xfrm>
          <a:off x="0" y="5257791"/>
          <a:ext cx="18516600" cy="3622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2. Психологические сопровождение обучающихся Докучаева Анна Андреевна, педагог-психолог МАОУ СШ № 156</a:t>
          </a:r>
        </a:p>
      </dsp:txBody>
      <dsp:txXfrm>
        <a:off x="176834" y="5434625"/>
        <a:ext cx="18162932" cy="3268798"/>
      </dsp:txXfrm>
    </dsp:sp>
    <dsp:sp modelId="{4ADAC20F-012F-4431-9DED-CF7A08CFDD4F}">
      <dsp:nvSpPr>
        <dsp:cNvPr id="0" name=""/>
        <dsp:cNvSpPr/>
      </dsp:nvSpPr>
      <dsp:spPr>
        <a:xfrm>
          <a:off x="0" y="3679380"/>
          <a:ext cx="185166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902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3700" kern="1200"/>
        </a:p>
      </dsp:txBody>
      <dsp:txXfrm>
        <a:off x="0" y="3679380"/>
        <a:ext cx="18516600" cy="778320"/>
      </dsp:txXfrm>
    </dsp:sp>
    <dsp:sp modelId="{AAC08A8E-EEB4-454C-925F-4D2F3ED9F184}">
      <dsp:nvSpPr>
        <dsp:cNvPr id="0" name=""/>
        <dsp:cNvSpPr/>
      </dsp:nvSpPr>
      <dsp:spPr>
        <a:xfrm>
          <a:off x="0" y="212716"/>
          <a:ext cx="18516600" cy="3622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1. Программа психолого-педагогического сопровождения обучающихся, испытывающих трудности в обучении.</a:t>
          </a:r>
        </a:p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Руднева Любовь Алексеевна, заместитель директора МАОУ СШ № 156 </a:t>
          </a:r>
        </a:p>
      </dsp:txBody>
      <dsp:txXfrm>
        <a:off x="176834" y="389550"/>
        <a:ext cx="18162932" cy="3268798"/>
      </dsp:txXfrm>
    </dsp:sp>
    <dsp:sp modelId="{69100659-1F9C-4B20-A22A-D5370EC0BE2B}">
      <dsp:nvSpPr>
        <dsp:cNvPr id="0" name=""/>
        <dsp:cNvSpPr/>
      </dsp:nvSpPr>
      <dsp:spPr>
        <a:xfrm>
          <a:off x="0" y="0"/>
          <a:ext cx="185166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902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3700" kern="1200" dirty="0"/>
        </a:p>
      </dsp:txBody>
      <dsp:txXfrm>
        <a:off x="0" y="0"/>
        <a:ext cx="18516600" cy="778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890DC-49B5-4566-A0F6-7050FDF8731E}">
      <dsp:nvSpPr>
        <dsp:cNvPr id="0" name=""/>
        <dsp:cNvSpPr/>
      </dsp:nvSpPr>
      <dsp:spPr>
        <a:xfrm>
          <a:off x="0" y="0"/>
          <a:ext cx="8481610" cy="84816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A182E-18CD-4CE0-9D9F-F5B6B2CC01DF}">
      <dsp:nvSpPr>
        <dsp:cNvPr id="0" name=""/>
        <dsp:cNvSpPr/>
      </dsp:nvSpPr>
      <dsp:spPr>
        <a:xfrm>
          <a:off x="4876795" y="538163"/>
          <a:ext cx="5513046" cy="15074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К категориям высокого риска возникновения трудностей в обучении относятся:</a:t>
          </a:r>
        </a:p>
      </dsp:txBody>
      <dsp:txXfrm>
        <a:off x="4950384" y="611752"/>
        <a:ext cx="5365868" cy="1360295"/>
      </dsp:txXfrm>
    </dsp:sp>
    <dsp:sp modelId="{1AFE2C0C-7C04-4C97-93B2-1A4D7EA9901A}">
      <dsp:nvSpPr>
        <dsp:cNvPr id="0" name=""/>
        <dsp:cNvSpPr/>
      </dsp:nvSpPr>
      <dsp:spPr>
        <a:xfrm>
          <a:off x="4952986" y="2747968"/>
          <a:ext cx="5513046" cy="15074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400" b="0" i="0" kern="1200" dirty="0"/>
            <a:t>дети-сироты и дети, оставшиеся без попечения родителей, </a:t>
          </a:r>
        </a:p>
      </dsp:txBody>
      <dsp:txXfrm>
        <a:off x="5026575" y="2821557"/>
        <a:ext cx="5365868" cy="1360295"/>
      </dsp:txXfrm>
    </dsp:sp>
    <dsp:sp modelId="{6A1AC086-41FD-454B-8ED6-32B630B8C3D8}">
      <dsp:nvSpPr>
        <dsp:cNvPr id="0" name=""/>
        <dsp:cNvSpPr/>
      </dsp:nvSpPr>
      <dsp:spPr>
        <a:xfrm>
          <a:off x="4952986" y="4443876"/>
          <a:ext cx="5513046" cy="15074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400" b="0" i="0" kern="1200" dirty="0"/>
            <a:t>педагогически-запущенные дети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400" b="0" i="0" kern="1200" dirty="0"/>
            <a:t>( в основном из неблагополучных семей)</a:t>
          </a:r>
        </a:p>
      </dsp:txBody>
      <dsp:txXfrm>
        <a:off x="5026575" y="4517465"/>
        <a:ext cx="5365868" cy="1360295"/>
      </dsp:txXfrm>
    </dsp:sp>
    <dsp:sp modelId="{98A94FE9-6A74-42E5-9076-480AD71F8410}">
      <dsp:nvSpPr>
        <dsp:cNvPr id="0" name=""/>
        <dsp:cNvSpPr/>
      </dsp:nvSpPr>
      <dsp:spPr>
        <a:xfrm>
          <a:off x="5029176" y="6653667"/>
          <a:ext cx="5513046" cy="15074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400" b="0" i="0" kern="1200"/>
            <a:t>обучающиеся с девиантным поведением,</a:t>
          </a:r>
        </a:p>
      </dsp:txBody>
      <dsp:txXfrm>
        <a:off x="5102765" y="6727256"/>
        <a:ext cx="5365868" cy="1360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064F4-9456-40C1-9C8F-D62FEF4BEA61}">
      <dsp:nvSpPr>
        <dsp:cNvPr id="0" name=""/>
        <dsp:cNvSpPr/>
      </dsp:nvSpPr>
      <dsp:spPr>
        <a:xfrm>
          <a:off x="0" y="0"/>
          <a:ext cx="16760514" cy="5802312"/>
        </a:xfrm>
        <a:prstGeom prst="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FFA13-282D-447B-AB50-F61992E9A9EF}">
      <dsp:nvSpPr>
        <dsp:cNvPr id="0" name=""/>
        <dsp:cNvSpPr/>
      </dsp:nvSpPr>
      <dsp:spPr>
        <a:xfrm>
          <a:off x="743683" y="0"/>
          <a:ext cx="6191315" cy="4559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Российской Федерации от 16 ноября 2022 года № 992 «Об утверждении федеральной образовательной программы начального общего образования» (зарегистрирован 22.12.2022, № 71762).</a:t>
          </a:r>
        </a:p>
      </dsp:txBody>
      <dsp:txXfrm>
        <a:off x="966249" y="222566"/>
        <a:ext cx="5746183" cy="4114162"/>
      </dsp:txXfrm>
    </dsp:sp>
    <dsp:sp modelId="{6AAB9BB5-0E5B-42A8-A53D-66A7CD447E3F}">
      <dsp:nvSpPr>
        <dsp:cNvPr id="0" name=""/>
        <dsp:cNvSpPr/>
      </dsp:nvSpPr>
      <dsp:spPr>
        <a:xfrm>
          <a:off x="7338792" y="0"/>
          <a:ext cx="5460371" cy="452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Российской Федерации от 16 ноября 2022 года № 993 «Об утверждении федеральной образовательной программы основного общего образования» (зарегистрирован 22.12.2022, № 71764).</a:t>
          </a:r>
        </a:p>
      </dsp:txBody>
      <dsp:txXfrm>
        <a:off x="7559823" y="221031"/>
        <a:ext cx="5018309" cy="4085783"/>
      </dsp:txXfrm>
    </dsp:sp>
    <dsp:sp modelId="{EF5A224B-9229-4086-8D98-01639F2920FF}">
      <dsp:nvSpPr>
        <dsp:cNvPr id="0" name=""/>
        <dsp:cNvSpPr/>
      </dsp:nvSpPr>
      <dsp:spPr>
        <a:xfrm>
          <a:off x="13332379" y="0"/>
          <a:ext cx="6029098" cy="4606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Российской Федерации от 23 ноября 2022 № 1014 «Об утверждении федеральной образовательной программы среднего общего образования» (зарегистрирован 22.12.2022,  № 71763).</a:t>
          </a:r>
        </a:p>
      </dsp:txBody>
      <dsp:txXfrm>
        <a:off x="13557271" y="224892"/>
        <a:ext cx="5579314" cy="4157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53CD8-EA22-4EC4-8BB5-9FB45D566EB0}">
      <dsp:nvSpPr>
        <dsp:cNvPr id="0" name=""/>
        <dsp:cNvSpPr/>
      </dsp:nvSpPr>
      <dsp:spPr>
        <a:xfrm>
          <a:off x="15519" y="1078781"/>
          <a:ext cx="4638611" cy="2783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0" dirty="0"/>
            <a:t>Получен запрос, согласие и заявление на проведение психолого-педагогического обследования </a:t>
          </a:r>
          <a:endParaRPr lang="ru-RU" sz="3100" dirty="0"/>
        </a:p>
      </dsp:txBody>
      <dsp:txXfrm>
        <a:off x="97035" y="1160297"/>
        <a:ext cx="4475579" cy="2620134"/>
      </dsp:txXfrm>
    </dsp:sp>
    <dsp:sp modelId="{EAD83C70-36BF-47E8-8288-1C81803D01C7}">
      <dsp:nvSpPr>
        <dsp:cNvPr id="0" name=""/>
        <dsp:cNvSpPr/>
      </dsp:nvSpPr>
      <dsp:spPr>
        <a:xfrm>
          <a:off x="5117992" y="1895177"/>
          <a:ext cx="983385" cy="11503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117992" y="2125252"/>
        <a:ext cx="688370" cy="690225"/>
      </dsp:txXfrm>
    </dsp:sp>
    <dsp:sp modelId="{776077FA-321A-4C8A-9DB1-3C2639C09F47}">
      <dsp:nvSpPr>
        <dsp:cNvPr id="0" name=""/>
        <dsp:cNvSpPr/>
      </dsp:nvSpPr>
      <dsp:spPr>
        <a:xfrm>
          <a:off x="6509575" y="1078781"/>
          <a:ext cx="4638611" cy="2783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0" dirty="0"/>
            <a:t>Постановка проблемы </a:t>
          </a:r>
          <a:endParaRPr lang="ru-RU" sz="4000" dirty="0"/>
        </a:p>
      </dsp:txBody>
      <dsp:txXfrm>
        <a:off x="6591091" y="1160297"/>
        <a:ext cx="4475579" cy="2620134"/>
      </dsp:txXfrm>
    </dsp:sp>
    <dsp:sp modelId="{87224504-C62C-4E28-A662-55F8DB01E080}">
      <dsp:nvSpPr>
        <dsp:cNvPr id="0" name=""/>
        <dsp:cNvSpPr/>
      </dsp:nvSpPr>
      <dsp:spPr>
        <a:xfrm>
          <a:off x="11612048" y="1895177"/>
          <a:ext cx="983385" cy="11503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11612048" y="2125252"/>
        <a:ext cx="688370" cy="690225"/>
      </dsp:txXfrm>
    </dsp:sp>
    <dsp:sp modelId="{97A9D4A4-CD1E-4259-A0CF-8F749484B7A7}">
      <dsp:nvSpPr>
        <dsp:cNvPr id="0" name=""/>
        <dsp:cNvSpPr/>
      </dsp:nvSpPr>
      <dsp:spPr>
        <a:xfrm>
          <a:off x="13003631" y="1078781"/>
          <a:ext cx="4638611" cy="2783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Уточнение проблемы </a:t>
          </a:r>
        </a:p>
      </dsp:txBody>
      <dsp:txXfrm>
        <a:off x="13085147" y="1160297"/>
        <a:ext cx="4475579" cy="2620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53CD8-EA22-4EC4-8BB5-9FB45D566EB0}">
      <dsp:nvSpPr>
        <dsp:cNvPr id="0" name=""/>
        <dsp:cNvSpPr/>
      </dsp:nvSpPr>
      <dsp:spPr>
        <a:xfrm>
          <a:off x="1752" y="936467"/>
          <a:ext cx="3736441" cy="224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Решение</a:t>
          </a:r>
          <a:r>
            <a:rPr lang="ru-RU" sz="3700" kern="1200" baseline="0" dirty="0"/>
            <a:t> проблемы </a:t>
          </a:r>
          <a:endParaRPr lang="ru-RU" sz="3700" kern="1200" dirty="0"/>
        </a:p>
      </dsp:txBody>
      <dsp:txXfrm>
        <a:off x="67414" y="1002129"/>
        <a:ext cx="3605117" cy="2110540"/>
      </dsp:txXfrm>
    </dsp:sp>
    <dsp:sp modelId="{EAD83C70-36BF-47E8-8288-1C81803D01C7}">
      <dsp:nvSpPr>
        <dsp:cNvPr id="0" name=""/>
        <dsp:cNvSpPr/>
      </dsp:nvSpPr>
      <dsp:spPr>
        <a:xfrm>
          <a:off x="4111837" y="1594081"/>
          <a:ext cx="792125" cy="926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4111837" y="1779408"/>
        <a:ext cx="554488" cy="555983"/>
      </dsp:txXfrm>
    </dsp:sp>
    <dsp:sp modelId="{776077FA-321A-4C8A-9DB1-3C2639C09F47}">
      <dsp:nvSpPr>
        <dsp:cNvPr id="0" name=""/>
        <dsp:cNvSpPr/>
      </dsp:nvSpPr>
      <dsp:spPr>
        <a:xfrm>
          <a:off x="5232769" y="936467"/>
          <a:ext cx="3736441" cy="224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Сопровождение педагогов </a:t>
          </a:r>
        </a:p>
      </dsp:txBody>
      <dsp:txXfrm>
        <a:off x="5298431" y="1002129"/>
        <a:ext cx="3605117" cy="2110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D616C-139C-4346-B220-FB55594F7B9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50503-CAC1-495D-8966-D1BBEDF3B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50503-CAC1-495D-8966-D1BBEDF3B0A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2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55600" indent="-355600" eaLnBrk="1" hangingPunct="1">
              <a:spcBef>
                <a:spcPct val="0"/>
              </a:spcBef>
              <a:tabLst>
                <a:tab pos="88900" algn="l"/>
              </a:tabLst>
            </a:pPr>
            <a:endParaRPr lang="ru-RU" dirty="0"/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AE4F7-218F-42C2-A8F9-DE9E4DD261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52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2836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2A757-07AE-4F32-8310-5A59BBC9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761610C7-3E26-45A8-B6F5-FF14B10BE725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D73C6C-9F69-4108-A61C-AC7BD52C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5FB538-A943-45C8-9A0F-BCB4F6D4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43712" y="10557860"/>
            <a:ext cx="398144" cy="2123658"/>
          </a:xfrm>
        </p:spPr>
        <p:txBody>
          <a:bodyPr/>
          <a:lstStyle/>
          <a:p>
            <a:fld id="{34075227-6D74-4796-AE49-A21769C56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9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628453"/>
            <a:ext cx="20104100" cy="9680575"/>
          </a:xfrm>
          <a:custGeom>
            <a:avLst/>
            <a:gdLst/>
            <a:ahLst/>
            <a:cxnLst/>
            <a:rect l="l" t="t" r="r" b="b"/>
            <a:pathLst>
              <a:path w="20104100" h="9680575">
                <a:moveTo>
                  <a:pt x="0" y="9680103"/>
                </a:moveTo>
                <a:lnTo>
                  <a:pt x="20104099" y="9680103"/>
                </a:lnTo>
                <a:lnTo>
                  <a:pt x="20104099" y="0"/>
                </a:lnTo>
                <a:lnTo>
                  <a:pt x="0" y="0"/>
                </a:lnTo>
                <a:lnTo>
                  <a:pt x="0" y="9680103"/>
                </a:lnTo>
                <a:close/>
              </a:path>
            </a:pathLst>
          </a:custGeom>
          <a:solidFill>
            <a:srgbClr val="F3F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628775"/>
          </a:xfrm>
          <a:custGeom>
            <a:avLst/>
            <a:gdLst/>
            <a:ahLst/>
            <a:cxnLst/>
            <a:rect l="l" t="t" r="r" b="b"/>
            <a:pathLst>
              <a:path w="20104100" h="1628775">
                <a:moveTo>
                  <a:pt x="0" y="1628453"/>
                </a:moveTo>
                <a:lnTo>
                  <a:pt x="20104099" y="1628453"/>
                </a:lnTo>
                <a:lnTo>
                  <a:pt x="20104099" y="0"/>
                </a:lnTo>
                <a:lnTo>
                  <a:pt x="0" y="0"/>
                </a:lnTo>
                <a:lnTo>
                  <a:pt x="0" y="1628453"/>
                </a:lnTo>
                <a:close/>
              </a:path>
            </a:pathLst>
          </a:custGeom>
          <a:solidFill>
            <a:srgbClr val="28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61494" y="0"/>
            <a:ext cx="3843020" cy="1628775"/>
          </a:xfrm>
          <a:custGeom>
            <a:avLst/>
            <a:gdLst/>
            <a:ahLst/>
            <a:cxnLst/>
            <a:rect l="l" t="t" r="r" b="b"/>
            <a:pathLst>
              <a:path w="3843019" h="1628775">
                <a:moveTo>
                  <a:pt x="3842605" y="0"/>
                </a:moveTo>
                <a:lnTo>
                  <a:pt x="514827" y="0"/>
                </a:lnTo>
                <a:lnTo>
                  <a:pt x="486947" y="12239"/>
                </a:lnTo>
                <a:lnTo>
                  <a:pt x="446448" y="32685"/>
                </a:lnTo>
                <a:lnTo>
                  <a:pt x="407226" y="55196"/>
                </a:lnTo>
                <a:lnTo>
                  <a:pt x="369354" y="79702"/>
                </a:lnTo>
                <a:lnTo>
                  <a:pt x="332902" y="106129"/>
                </a:lnTo>
                <a:lnTo>
                  <a:pt x="297944" y="134408"/>
                </a:lnTo>
                <a:lnTo>
                  <a:pt x="264549" y="164465"/>
                </a:lnTo>
                <a:lnTo>
                  <a:pt x="232790" y="196229"/>
                </a:lnTo>
                <a:lnTo>
                  <a:pt x="202738" y="229629"/>
                </a:lnTo>
                <a:lnTo>
                  <a:pt x="174465" y="264593"/>
                </a:lnTo>
                <a:lnTo>
                  <a:pt x="148043" y="301050"/>
                </a:lnTo>
                <a:lnTo>
                  <a:pt x="123543" y="338927"/>
                </a:lnTo>
                <a:lnTo>
                  <a:pt x="101036" y="378153"/>
                </a:lnTo>
                <a:lnTo>
                  <a:pt x="80594" y="418657"/>
                </a:lnTo>
                <a:lnTo>
                  <a:pt x="62289" y="460367"/>
                </a:lnTo>
                <a:lnTo>
                  <a:pt x="46193" y="503211"/>
                </a:lnTo>
                <a:lnTo>
                  <a:pt x="32377" y="547117"/>
                </a:lnTo>
                <a:lnTo>
                  <a:pt x="20912" y="592015"/>
                </a:lnTo>
                <a:lnTo>
                  <a:pt x="11870" y="637831"/>
                </a:lnTo>
                <a:lnTo>
                  <a:pt x="5323" y="684495"/>
                </a:lnTo>
                <a:lnTo>
                  <a:pt x="1342" y="731936"/>
                </a:lnTo>
                <a:lnTo>
                  <a:pt x="0" y="780080"/>
                </a:lnTo>
                <a:lnTo>
                  <a:pt x="1342" y="828221"/>
                </a:lnTo>
                <a:lnTo>
                  <a:pt x="5323" y="875657"/>
                </a:lnTo>
                <a:lnTo>
                  <a:pt x="11870" y="922317"/>
                </a:lnTo>
                <a:lnTo>
                  <a:pt x="20912" y="968129"/>
                </a:lnTo>
                <a:lnTo>
                  <a:pt x="32377" y="1013022"/>
                </a:lnTo>
                <a:lnTo>
                  <a:pt x="46193" y="1056925"/>
                </a:lnTo>
                <a:lnTo>
                  <a:pt x="62289" y="1099764"/>
                </a:lnTo>
                <a:lnTo>
                  <a:pt x="80594" y="1141470"/>
                </a:lnTo>
                <a:lnTo>
                  <a:pt x="101036" y="1181970"/>
                </a:lnTo>
                <a:lnTo>
                  <a:pt x="123543" y="1221192"/>
                </a:lnTo>
                <a:lnTo>
                  <a:pt x="148043" y="1259066"/>
                </a:lnTo>
                <a:lnTo>
                  <a:pt x="174465" y="1295519"/>
                </a:lnTo>
                <a:lnTo>
                  <a:pt x="202738" y="1330479"/>
                </a:lnTo>
                <a:lnTo>
                  <a:pt x="232790" y="1363876"/>
                </a:lnTo>
                <a:lnTo>
                  <a:pt x="264549" y="1395637"/>
                </a:lnTo>
                <a:lnTo>
                  <a:pt x="297944" y="1425691"/>
                </a:lnTo>
                <a:lnTo>
                  <a:pt x="332902" y="1453966"/>
                </a:lnTo>
                <a:lnTo>
                  <a:pt x="369354" y="1480391"/>
                </a:lnTo>
                <a:lnTo>
                  <a:pt x="407226" y="1504894"/>
                </a:lnTo>
                <a:lnTo>
                  <a:pt x="446448" y="1527403"/>
                </a:lnTo>
                <a:lnTo>
                  <a:pt x="486947" y="1547847"/>
                </a:lnTo>
                <a:lnTo>
                  <a:pt x="528652" y="1566154"/>
                </a:lnTo>
                <a:lnTo>
                  <a:pt x="571493" y="1582252"/>
                </a:lnTo>
                <a:lnTo>
                  <a:pt x="615396" y="1596071"/>
                </a:lnTo>
                <a:lnTo>
                  <a:pt x="660290" y="1607537"/>
                </a:lnTo>
                <a:lnTo>
                  <a:pt x="706105" y="1616580"/>
                </a:lnTo>
                <a:lnTo>
                  <a:pt x="752767" y="1623128"/>
                </a:lnTo>
                <a:lnTo>
                  <a:pt x="800206" y="1627110"/>
                </a:lnTo>
                <a:lnTo>
                  <a:pt x="848351" y="1628453"/>
                </a:lnTo>
                <a:lnTo>
                  <a:pt x="3842605" y="1628453"/>
                </a:lnTo>
                <a:lnTo>
                  <a:pt x="3842605" y="0"/>
                </a:lnTo>
                <a:close/>
              </a:path>
            </a:pathLst>
          </a:custGeom>
          <a:solidFill>
            <a:srgbClr val="6CB9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111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1558" y="3602780"/>
            <a:ext cx="11001375" cy="3836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2836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543712" y="10557860"/>
            <a:ext cx="398144" cy="69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6" y="398"/>
            <a:ext cx="20102688" cy="1130792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3F3EC"/>
          </a:solidFill>
        </p:spPr>
        <p:txBody>
          <a:bodyPr wrap="square" lIns="0" tIns="0" rIns="0" bIns="0" rtlCol="0"/>
          <a:lstStyle/>
          <a:p>
            <a:pPr defTabSz="914357"/>
            <a:endParaRPr sz="180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87484" y="25172"/>
            <a:ext cx="20102688" cy="11307763"/>
            <a:chOff x="0" y="0"/>
            <a:chExt cx="20104099" cy="11308556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099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7"/>
              <a:endParaRPr sz="180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26349" y="267771"/>
              <a:ext cx="1768783" cy="16907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7"/>
              <a:endParaRPr sz="180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148573" y="380030"/>
              <a:ext cx="4344590" cy="14661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57"/>
              <a:endParaRPr sz="180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70334" y="5230364"/>
            <a:ext cx="18408908" cy="248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7"/>
            <a:r>
              <a:rPr lang="ru-RU" sz="4800" dirty="0">
                <a:solidFill>
                  <a:srgbClr val="24356B"/>
                </a:solidFill>
                <a:latin typeface="Calibri"/>
              </a:rPr>
              <a:t>ТЕМА  «Программа психолого-педагогического сопровождения обучающихся, испытывающих трудности в обучении»</a:t>
            </a:r>
          </a:p>
          <a:p>
            <a:pPr defTabSz="914357"/>
            <a:r>
              <a:rPr lang="ru-RU" sz="2968" dirty="0">
                <a:solidFill>
                  <a:srgbClr val="24356B"/>
                </a:solidFill>
                <a:latin typeface="Calibri"/>
              </a:rPr>
              <a:t>ОРГАНИЗАТОР МЕРОПРИЯТИЯ: Муниципальное автономное общеобразовательное учреждение «Средняя школа №156 имени Героя Советского Союза Ерофеева Г.П.» г. Красноярск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5361" y="2514766"/>
            <a:ext cx="9175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7"/>
            <a:r>
              <a:rPr lang="ru-RU" sz="5400" dirty="0">
                <a:solidFill>
                  <a:srgbClr val="24356B"/>
                </a:solidFill>
                <a:latin typeface="Calibri"/>
              </a:rPr>
              <a:t> 25.01.2024 года,  начало в 14:00 (МСК)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18524" y="10107624"/>
            <a:ext cx="13329274" cy="100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7"/>
            <a:r>
              <a:rPr lang="ru-RU" sz="2699" dirty="0">
                <a:solidFill>
                  <a:srgbClr val="24356B"/>
                </a:solidFill>
                <a:latin typeface="Calibri"/>
              </a:rPr>
              <a:t>ГОРОД_ОРГАНИЗАЦИЯ_ФИО </a:t>
            </a:r>
          </a:p>
          <a:p>
            <a:pPr defTabSz="914357"/>
            <a:r>
              <a:rPr lang="ru-RU" sz="2699" dirty="0">
                <a:solidFill>
                  <a:srgbClr val="24356B"/>
                </a:solidFill>
                <a:latin typeface="Calibri"/>
              </a:rPr>
              <a:t>например: </a:t>
            </a:r>
            <a:r>
              <a:rPr lang="ru-RU" sz="2699" dirty="0" err="1">
                <a:solidFill>
                  <a:srgbClr val="24356B"/>
                </a:solidFill>
                <a:latin typeface="Calibri"/>
              </a:rPr>
              <a:t>Москва_ГБОУ</a:t>
            </a:r>
            <a:r>
              <a:rPr lang="ru-RU" sz="2699" dirty="0">
                <a:solidFill>
                  <a:srgbClr val="24356B"/>
                </a:solidFill>
                <a:latin typeface="Calibri"/>
              </a:rPr>
              <a:t> школа №1_Иванов Иван Иванович</a:t>
            </a:r>
            <a:r>
              <a:rPr lang="ru-RU" sz="2699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199" dirty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18524" y="9075493"/>
            <a:ext cx="14031104" cy="92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7"/>
            <a:r>
              <a:rPr lang="ru-RU" sz="2699" b="1" dirty="0">
                <a:solidFill>
                  <a:srgbClr val="24356B"/>
                </a:solidFill>
                <a:latin typeface="Calibri"/>
              </a:rPr>
              <a:t>Коллеги, </a:t>
            </a:r>
            <a:r>
              <a:rPr lang="ru-RU" sz="2699" b="1" dirty="0">
                <a:solidFill>
                  <a:srgbClr val="444B79"/>
                </a:solidFill>
                <a:latin typeface="Calibri"/>
              </a:rPr>
              <a:t>пожалуйста, по возможности, переименуйтесь и обязательно зарегистрируйтесь в чате  по шаблону: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23" y="8429589"/>
            <a:ext cx="6328946" cy="31039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94650" y="89662"/>
            <a:ext cx="8382000" cy="16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6962" algn="ctr">
              <a:lnSpc>
                <a:spcPct val="115000"/>
              </a:lnSpc>
            </a:pPr>
            <a:r>
              <a:rPr lang="ru-RU" sz="2968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школа № 156 имени Героя Советского Союза Ерофеева Г.П.» </a:t>
            </a:r>
            <a:r>
              <a:rPr lang="ru-RU" sz="296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D6038A-4835-4586-9713-60F41A13E2B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87644" y="49402"/>
            <a:ext cx="4688866" cy="32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8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14A058A-1F88-5496-ADCA-A6DA1F87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569387"/>
          </a:xfrm>
        </p:spPr>
        <p:txBody>
          <a:bodyPr/>
          <a:lstStyle/>
          <a:p>
            <a:r>
              <a:rPr lang="ru-RU" dirty="0"/>
              <a:t>ЭТАПЫ ПСИХОЛОГО-ПЕДАГОГИЧЕСКОГО СОПРОВОЖДЕНИЯ 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4DC0FDC-89FC-863C-D289-7DA2426073CF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1920060574"/>
              </p:ext>
            </p:extLst>
          </p:nvPr>
        </p:nvGraphicFramePr>
        <p:xfrm>
          <a:off x="1060450" y="1539875"/>
          <a:ext cx="17657763" cy="494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:a16="http://schemas.microsoft.com/office/drawing/2014/main" id="{9A48B5EA-E67C-BE55-4D19-7364CE0BAB20}"/>
              </a:ext>
            </a:extLst>
          </p:cNvPr>
          <p:cNvSpPr/>
          <p:nvPr/>
        </p:nvSpPr>
        <p:spPr>
          <a:xfrm>
            <a:off x="374650" y="5702634"/>
            <a:ext cx="8001000" cy="38382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Формируются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предположения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(психологическая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гипотеза)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относительно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природы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выявленных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планируется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дальнейшая</a:t>
            </a:r>
            <a:r>
              <a:rPr lang="ru-RU" sz="2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диагностическая</a:t>
            </a:r>
            <a:r>
              <a:rPr lang="ru-RU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9CDEEF7-FB36-AC0C-A022-792E231B618A}"/>
              </a:ext>
            </a:extLst>
          </p:cNvPr>
          <p:cNvSpPr/>
          <p:nvPr/>
        </p:nvSpPr>
        <p:spPr>
          <a:xfrm>
            <a:off x="8909050" y="5724692"/>
            <a:ext cx="10164345" cy="53588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595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углубленного</a:t>
            </a:r>
            <a:r>
              <a:rPr lang="ru-RU" sz="2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психолого-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психологического</a:t>
            </a:r>
            <a:r>
              <a:rPr lang="ru-RU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</a:p>
          <a:p>
            <a:pPr algn="just">
              <a:lnSpc>
                <a:spcPts val="1595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95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lang="ru-RU" sz="24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дополнительной</a:t>
            </a:r>
            <a:r>
              <a:rPr lang="ru-RU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4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педагогов,</a:t>
            </a:r>
            <a:r>
              <a:rPr lang="ru-RU" sz="24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классного</a:t>
            </a:r>
            <a:r>
              <a:rPr lang="ru-RU" sz="24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руководителя,</a:t>
            </a:r>
            <a:r>
              <a:rPr lang="ru-RU" sz="24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представителей);</a:t>
            </a:r>
          </a:p>
          <a:p>
            <a:pPr algn="just">
              <a:lnSpc>
                <a:spcPts val="1595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95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диагностический	анализ	актуального	состояния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95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95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24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развития; синтезирование</a:t>
            </a:r>
            <a:r>
              <a:rPr lang="ru-RU" sz="24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r>
              <a:rPr lang="ru-RU" sz="2400" spc="2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всей</a:t>
            </a:r>
            <a:r>
              <a:rPr lang="ru-RU" sz="24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400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2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ребёнке</a:t>
            </a:r>
            <a:r>
              <a:rPr lang="ru-RU" sz="2400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(условно</a:t>
            </a:r>
            <a:r>
              <a:rPr lang="ru-RU" sz="24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говоря, «сборка» целостного</a:t>
            </a:r>
            <a:r>
              <a:rPr lang="ru-RU" sz="2400" spc="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школьного статуса)</a:t>
            </a:r>
            <a:r>
              <a:rPr lang="ru-RU" sz="2400" spc="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осуществляется, по необходимости,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школьном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 с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выработки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единой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</a:t>
            </a:r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2597391" y="1844675"/>
            <a:ext cx="15078075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13013" y="1653562"/>
            <a:ext cx="15078075" cy="7014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958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…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533958" y="2262111"/>
            <a:ext cx="15078075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433942" y="127719"/>
            <a:ext cx="13322131" cy="1083737"/>
          </a:xfrm>
        </p:spPr>
        <p:txBody>
          <a:bodyPr>
            <a:noAutofit/>
          </a:bodyPr>
          <a:lstStyle/>
          <a:p>
            <a:pPr algn="ctr"/>
            <a:r>
              <a:rPr lang="ru-RU" sz="3958" cap="all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Участники Комплексного ПСИХОЛОГО-</a:t>
            </a:r>
            <a:r>
              <a:rPr lang="ru-RU" sz="3958" cap="all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ПЕДАГОГИЧЕСКОго</a:t>
            </a:r>
            <a:r>
              <a:rPr lang="ru-RU" sz="3958" cap="all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Сопровождения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308174" y="5043210"/>
            <a:ext cx="116226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97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3468181" y="5030731"/>
            <a:ext cx="116226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97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2712" name="Прямоугольник 72711"/>
          <p:cNvSpPr/>
          <p:nvPr/>
        </p:nvSpPr>
        <p:spPr>
          <a:xfrm>
            <a:off x="0" y="10673789"/>
            <a:ext cx="5046965" cy="6432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63654" t="38625" r="-135431" b="36284"/>
          <a:stretch/>
        </p:blipFill>
        <p:spPr>
          <a:xfrm>
            <a:off x="4128192" y="2262111"/>
            <a:ext cx="121083" cy="6899362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496D36E-AA89-4A03-8F79-B777CDFB4B70}"/>
              </a:ext>
            </a:extLst>
          </p:cNvPr>
          <p:cNvSpPr/>
          <p:nvPr/>
        </p:nvSpPr>
        <p:spPr>
          <a:xfrm>
            <a:off x="3151874" y="2643374"/>
            <a:ext cx="3943134" cy="3815599"/>
          </a:xfrm>
          <a:prstGeom prst="ellips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296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9142D68-21CB-4371-BDE0-85AF700B61F6}"/>
              </a:ext>
            </a:extLst>
          </p:cNvPr>
          <p:cNvSpPr/>
          <p:nvPr/>
        </p:nvSpPr>
        <p:spPr>
          <a:xfrm>
            <a:off x="7934811" y="2608010"/>
            <a:ext cx="4039607" cy="3886324"/>
          </a:xfrm>
          <a:prstGeom prst="ellipse">
            <a:avLst/>
          </a:pr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010411">
              <a:spcAft>
                <a:spcPts val="660"/>
              </a:spcAft>
              <a:defRPr/>
            </a:pPr>
            <a:r>
              <a:rPr lang="ru-RU" sz="2309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испытывающие трудности в обучении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1081748-0063-4E05-A6BF-5FCAA6BA4C09}"/>
              </a:ext>
            </a:extLst>
          </p:cNvPr>
          <p:cNvSpPr/>
          <p:nvPr/>
        </p:nvSpPr>
        <p:spPr>
          <a:xfrm>
            <a:off x="6304691" y="3754557"/>
            <a:ext cx="2121080" cy="178608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296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5DF37821-3231-4541-90C5-2414FA906685}"/>
              </a:ext>
            </a:extLst>
          </p:cNvPr>
          <p:cNvSpPr/>
          <p:nvPr/>
        </p:nvSpPr>
        <p:spPr>
          <a:xfrm rot="5400000">
            <a:off x="6780549" y="4125872"/>
            <a:ext cx="1098092" cy="946631"/>
          </a:xfrm>
          <a:prstGeom prst="triangle">
            <a:avLst/>
          </a:pr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2968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0428" y="4205650"/>
            <a:ext cx="31598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010411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</a:p>
          <a:p>
            <a:pPr algn="ctr" defTabSz="2010411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9F5F98F-CC53-427C-AEB8-8B108F3A5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63135" y="2976274"/>
            <a:ext cx="1018975" cy="932443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98E2F829-B33E-4B85-BCF8-101F14EA1CFC}"/>
              </a:ext>
            </a:extLst>
          </p:cNvPr>
          <p:cNvSpPr/>
          <p:nvPr/>
        </p:nvSpPr>
        <p:spPr>
          <a:xfrm>
            <a:off x="13050350" y="2704038"/>
            <a:ext cx="5383700" cy="4121701"/>
          </a:xfrm>
          <a:prstGeom prst="ellips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010411">
              <a:defRPr/>
            </a:pPr>
            <a:r>
              <a:rPr lang="ru-RU" sz="2968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сопровождения (психолог, логопед, </a:t>
            </a:r>
            <a:r>
              <a:rPr lang="ru-RU" sz="2968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</a:t>
            </a:r>
            <a:r>
              <a:rPr lang="ru-RU" sz="2968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социальный педагог и др.)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6E6E9DF-E665-4E62-96BF-791BFBAF86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370023" y="3170263"/>
            <a:ext cx="1014665" cy="1014665"/>
          </a:xfrm>
          <a:prstGeom prst="rect">
            <a:avLst/>
          </a:prstGeom>
        </p:spPr>
      </p:pic>
      <p:grpSp>
        <p:nvGrpSpPr>
          <p:cNvPr id="3" name="Группа 27"/>
          <p:cNvGrpSpPr/>
          <p:nvPr/>
        </p:nvGrpSpPr>
        <p:grpSpPr>
          <a:xfrm>
            <a:off x="11504527" y="3868085"/>
            <a:ext cx="2121080" cy="1786089"/>
            <a:chOff x="7072845" y="2234944"/>
            <a:chExt cx="1286315" cy="1083162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0DE24B7-DD08-44CA-A32F-E719FEC42D57}"/>
                </a:ext>
              </a:extLst>
            </p:cNvPr>
            <p:cNvSpPr/>
            <p:nvPr/>
          </p:nvSpPr>
          <p:spPr>
            <a:xfrm>
              <a:off x="7072845" y="2234944"/>
              <a:ext cx="1286315" cy="108316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2968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Равнобедренный треугольник 29">
              <a:extLst>
                <a:ext uri="{FF2B5EF4-FFF2-40B4-BE49-F238E27FC236}">
                  <a16:creationId xmlns:a16="http://schemas.microsoft.com/office/drawing/2014/main" id="{912405FF-58BB-4DB7-83A5-A63462D662A3}"/>
                </a:ext>
              </a:extLst>
            </p:cNvPr>
            <p:cNvSpPr/>
            <p:nvPr/>
          </p:nvSpPr>
          <p:spPr>
            <a:xfrm rot="16200000">
              <a:off x="7321345" y="2473017"/>
              <a:ext cx="665931" cy="574078"/>
            </a:xfrm>
            <a:prstGeom prst="triangle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2968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59142D68-21CB-4371-BDE0-85AF700B61F6}"/>
              </a:ext>
            </a:extLst>
          </p:cNvPr>
          <p:cNvSpPr/>
          <p:nvPr/>
        </p:nvSpPr>
        <p:spPr>
          <a:xfrm>
            <a:off x="7934809" y="7177221"/>
            <a:ext cx="4403241" cy="3545365"/>
          </a:xfrm>
          <a:prstGeom prst="ellipse">
            <a:avLst/>
          </a:prstGeom>
          <a:solidFill>
            <a:srgbClr val="4E8542"/>
          </a:solidFill>
          <a:ln>
            <a:noFill/>
          </a:ln>
          <a:effectLst/>
        </p:spPr>
        <p:txBody>
          <a:bodyPr rtlCol="0" anchor="ctr"/>
          <a:lstStyle/>
          <a:p>
            <a:pPr algn="ctr" defTabSz="2010411">
              <a:defRPr/>
            </a:pPr>
            <a:r>
              <a:rPr lang="ru-RU" sz="2968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</a:t>
            </a:r>
          </a:p>
        </p:txBody>
      </p:sp>
      <p:grpSp>
        <p:nvGrpSpPr>
          <p:cNvPr id="4" name="Группа 31"/>
          <p:cNvGrpSpPr/>
          <p:nvPr/>
        </p:nvGrpSpPr>
        <p:grpSpPr>
          <a:xfrm rot="16200000">
            <a:off x="9075888" y="6065050"/>
            <a:ext cx="2121080" cy="1994262"/>
            <a:chOff x="7072845" y="2234944"/>
            <a:chExt cx="1286315" cy="1083162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20DE24B7-DD08-44CA-A32F-E719FEC42D57}"/>
                </a:ext>
              </a:extLst>
            </p:cNvPr>
            <p:cNvSpPr/>
            <p:nvPr/>
          </p:nvSpPr>
          <p:spPr>
            <a:xfrm>
              <a:off x="7072845" y="2234944"/>
              <a:ext cx="1286315" cy="108316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2968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912405FF-58BB-4DB7-83A5-A63462D662A3}"/>
                </a:ext>
              </a:extLst>
            </p:cNvPr>
            <p:cNvSpPr/>
            <p:nvPr/>
          </p:nvSpPr>
          <p:spPr>
            <a:xfrm rot="5400000">
              <a:off x="7461809" y="2511098"/>
              <a:ext cx="665931" cy="574078"/>
            </a:xfrm>
            <a:prstGeom prst="triangle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2968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433942" y="8321676"/>
            <a:ext cx="66610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комплексной психолого-педагогической помощи и поддержки обучающимся, родителям (законным представителям)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C79F30-856C-5C01-8485-DE72D31A3E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70765" y="8360659"/>
            <a:ext cx="3786880" cy="26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0EF6600-32BA-2FA7-D3B3-3A42214BE965}"/>
              </a:ext>
            </a:extLst>
          </p:cNvPr>
          <p:cNvSpPr/>
          <p:nvPr/>
        </p:nvSpPr>
        <p:spPr>
          <a:xfrm>
            <a:off x="192923" y="2530475"/>
            <a:ext cx="6125327" cy="754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документации (личное дело, при наличии ПМПК  и др.).</a:t>
            </a:r>
          </a:p>
          <a:p>
            <a:pPr indent="-342900" algn="just"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психолого-педагогическое обследование.</a:t>
            </a:r>
          </a:p>
          <a:p>
            <a:pPr indent="-342900" algn="just"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всеми участниками образовательного процесса</a:t>
            </a:r>
          </a:p>
          <a:p>
            <a:pPr indent="-342900" algn="just"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(для учителя, родителей)</a:t>
            </a:r>
          </a:p>
          <a:p>
            <a:pPr indent="-342900" algn="just"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ИОМ обучающегося </a:t>
            </a:r>
          </a:p>
          <a:p>
            <a:pPr indent="-342900" algn="just"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освоением ИУП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01689F8-604B-0D22-8CA8-6C6F65E0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569387"/>
          </a:xfrm>
        </p:spPr>
        <p:txBody>
          <a:bodyPr/>
          <a:lstStyle/>
          <a:p>
            <a:r>
              <a:rPr lang="ru-RU" dirty="0"/>
              <a:t>ЭТАПЫ ПСИХОЛОГО-ПЕДАГОГИЧЕСКОГО СОПРОВОЖДЕНИЯ </a:t>
            </a:r>
          </a:p>
        </p:txBody>
      </p:sp>
      <p:graphicFrame>
        <p:nvGraphicFramePr>
          <p:cNvPr id="9" name="Объект 11">
            <a:extLst>
              <a:ext uri="{FF2B5EF4-FFF2-40B4-BE49-F238E27FC236}">
                <a16:creationId xmlns:a16="http://schemas.microsoft.com/office/drawing/2014/main" id="{3E33AA2C-579C-5CDE-C7C5-F33B23A687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719873"/>
              </p:ext>
            </p:extLst>
          </p:nvPr>
        </p:nvGraphicFramePr>
        <p:xfrm>
          <a:off x="9747250" y="1539875"/>
          <a:ext cx="897096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79FF8B-5442-56A8-FECB-6C87733A861A}"/>
              </a:ext>
            </a:extLst>
          </p:cNvPr>
          <p:cNvSpPr txBox="1"/>
          <p:nvPr/>
        </p:nvSpPr>
        <p:spPr>
          <a:xfrm>
            <a:off x="6775450" y="5873568"/>
            <a:ext cx="4851064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49593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конкретных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ответственности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отношению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ребёнку или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ученической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группе,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школьной параллели;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52641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индивидуального образовательного маршрута (Приложение 2),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коррекционно-развивающей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(конкретные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шаги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данном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этапе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ts val="1605"/>
              </a:lnSpc>
              <a:spcBef>
                <a:spcPts val="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4406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консультирование</a:t>
            </a:r>
            <a:r>
              <a:rPr lang="ru-RU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4787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консультирование</a:t>
            </a:r>
            <a:r>
              <a:rPr lang="ru-RU" sz="1800" spc="2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педагогов,</a:t>
            </a:r>
            <a:r>
              <a:rPr lang="ru-RU" sz="18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ru-RU" sz="18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</a:t>
            </a:r>
            <a:r>
              <a:rPr lang="ru-RU" sz="1800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</a:t>
            </a:r>
            <a:r>
              <a:rPr lang="ru-RU" sz="18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8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неуспевающими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учащимися через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семинары, заседания методических объединений.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6EC4E-4440-756B-B4DA-D18BA83B5C30}"/>
              </a:ext>
            </a:extLst>
          </p:cNvPr>
          <p:cNvSpPr txBox="1"/>
          <p:nvPr/>
        </p:nvSpPr>
        <p:spPr>
          <a:xfrm>
            <a:off x="12414250" y="4878427"/>
            <a:ext cx="7315200" cy="6205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45783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индивидуальная работа с учителем направлена, прежде всего, на совместный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поиск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эффективных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подходов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детям,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затруднений,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возникающих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работе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детьми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на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снятие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напряжения,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сожалению,</a:t>
            </a:r>
            <a:r>
              <a:rPr lang="ru-RU" sz="1800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довольно</a:t>
            </a:r>
            <a:r>
              <a:rPr lang="ru-RU" sz="1800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сопровождающего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работу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54419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просвещение.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психолого-педагогический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46799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психолого-педагогической поддержки педагога, развитии у него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саморегуляции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эмоциями.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приемам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снятия</a:t>
            </a:r>
            <a:r>
              <a:rPr lang="ru-RU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напряженности,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регуляции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психоэмоциональных состояний.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обучающегося не</a:t>
            </a:r>
            <a:r>
              <a:rPr lang="ru-RU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 быть ограничено областью непосредственного взаимодействия педагога-психолога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ребенком,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требует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педагогами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 (законными представителями) как участниками учебно-воспитательного процесса. С педагогами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используются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работы.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605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(законных представителей).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(законных представителей)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посредством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бесед,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индивидуальных консультаций и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т.д.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эффективности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проведенной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0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DE093-C6D8-82FA-023A-02031206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23" y="225826"/>
            <a:ext cx="15574127" cy="1138773"/>
          </a:xfrm>
        </p:spPr>
        <p:txBody>
          <a:bodyPr/>
          <a:lstStyle/>
          <a:p>
            <a:pPr algn="ctr"/>
            <a:r>
              <a:rPr lang="ru-RU" dirty="0"/>
              <a:t>РЕШЕНИЕ : Разработка и реализация ИОМ </a:t>
            </a:r>
            <a:br>
              <a:rPr lang="ru-RU" dirty="0"/>
            </a:br>
            <a:r>
              <a:rPr lang="ru-RU" dirty="0"/>
              <a:t>(индивидуальный образовательный маршрут)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D9C69-0737-C28C-9DFE-D751994F1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1558" y="3602780"/>
            <a:ext cx="11001375" cy="630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DF40C-354E-B608-8964-06969B26F30B}"/>
              </a:ext>
            </a:extLst>
          </p:cNvPr>
          <p:cNvSpPr txBox="1"/>
          <p:nvPr/>
        </p:nvSpPr>
        <p:spPr>
          <a:xfrm>
            <a:off x="603250" y="3957904"/>
            <a:ext cx="12543254" cy="28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ts val="156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romanUcPeriod"/>
              <a:tabLst>
                <a:tab pos="54038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EAB778-2674-65F0-624D-15479685F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20371" r="12917" b="7037"/>
          <a:stretch/>
        </p:blipFill>
        <p:spPr>
          <a:xfrm>
            <a:off x="802104" y="1920874"/>
            <a:ext cx="16641346" cy="93727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7FEE2E-615C-4E3C-7479-0439E0B5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2345" y="9007475"/>
            <a:ext cx="295175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C0D9AB-DE56-7B17-C64C-F97CCF5F6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20261" r="12083" b="6406"/>
          <a:stretch/>
        </p:blipFill>
        <p:spPr>
          <a:xfrm>
            <a:off x="1365250" y="2029099"/>
            <a:ext cx="16002000" cy="900112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A47B5E2-0BF3-0973-AAFA-FAD58E94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23" y="225826"/>
            <a:ext cx="15574127" cy="1138773"/>
          </a:xfrm>
        </p:spPr>
        <p:txBody>
          <a:bodyPr/>
          <a:lstStyle/>
          <a:p>
            <a:pPr algn="ctr"/>
            <a:r>
              <a:rPr lang="ru-RU" dirty="0"/>
              <a:t>РЕШЕНИЕ : Разработка и реализация ИОМ </a:t>
            </a:r>
            <a:br>
              <a:rPr lang="ru-RU" dirty="0"/>
            </a:br>
            <a:r>
              <a:rPr lang="ru-RU" dirty="0"/>
              <a:t>(индивидуальный образовательный маршрут)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BDEAFA-08A0-0C5A-A829-58A194ACD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8534" y="-314561"/>
            <a:ext cx="3207183" cy="22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9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020786-6A0A-0D7C-4D7A-9AD715396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7" t="16666" r="5416" b="6297"/>
          <a:stretch/>
        </p:blipFill>
        <p:spPr>
          <a:xfrm>
            <a:off x="1517650" y="2026610"/>
            <a:ext cx="17068800" cy="905691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95D49BC-655C-CDEB-F9EF-806B79FC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23" y="225826"/>
            <a:ext cx="15574127" cy="1138773"/>
          </a:xfrm>
        </p:spPr>
        <p:txBody>
          <a:bodyPr/>
          <a:lstStyle/>
          <a:p>
            <a:pPr algn="ctr"/>
            <a:r>
              <a:rPr lang="ru-RU" dirty="0"/>
              <a:t>РЕШЕНИЕ : Разработка и реализация ИОМ </a:t>
            </a:r>
            <a:br>
              <a:rPr lang="ru-RU" dirty="0"/>
            </a:br>
            <a:r>
              <a:rPr lang="ru-RU" dirty="0"/>
              <a:t>(индивидуальный образовательный маршрут)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038E2F-C6A7-94E9-DC75-43DE81433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5468" y="-85961"/>
            <a:ext cx="2988535" cy="20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4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2450" y="5654675"/>
            <a:ext cx="2360734" cy="4974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3DFB8-D38F-30BB-0001-F7D4EA0C947E}"/>
              </a:ext>
            </a:extLst>
          </p:cNvPr>
          <p:cNvSpPr txBox="1"/>
          <p:nvPr/>
        </p:nvSpPr>
        <p:spPr>
          <a:xfrm>
            <a:off x="908050" y="6096755"/>
            <a:ext cx="8001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ИОМ  позволит установить факторы 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взаимосвязь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психических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успеваемости,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прогнозировать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предупреждать</a:t>
            </a:r>
            <a:r>
              <a:rPr lang="ru-RU" sz="1800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оказывать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эффективную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психолого-педагогическую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помощь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поддержку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учающимся,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(законным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представителям),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педагогам.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поспособствует: достижению обучающимися с рисками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неуспешности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программы;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 «универсальных учебных действий», обеспечивающих «умение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учиться», способностей личности к саморазвитию и самосовершенствованию;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социально-психологической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адаптации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высокими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рисками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неуспешности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800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среде,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социуме.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важнейших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</a:t>
            </a:r>
            <a:r>
              <a:rPr lang="ru-RU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равноправное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 всеми участниками образовательно процесса.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0CCFF2-5DCA-9F83-01E5-5812A9C55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82" t="38052" r="32084" b="33059"/>
          <a:stretch/>
        </p:blipFill>
        <p:spPr>
          <a:xfrm>
            <a:off x="532732" y="1600264"/>
            <a:ext cx="8382000" cy="4086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963EC8-3323-5B47-DDF8-15FDE7859D07}"/>
              </a:ext>
            </a:extLst>
          </p:cNvPr>
          <p:cNvSpPr txBox="1"/>
          <p:nvPr/>
        </p:nvSpPr>
        <p:spPr>
          <a:xfrm>
            <a:off x="9594850" y="1920875"/>
            <a:ext cx="89139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ТСУТСТВИИ ПОЛОЖИТЕЛЬНОЙ ДИНАМИ ПО РЕЗУЛЬТАТАМ  ИТОГОВОГО ПСИХОЛОГО-ПЕДАГОГИЧЕСКОГО ОБСЛЕДОВАНИЯ 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2460772-2736-486C-0BB3-5BBD38ED973C}"/>
              </a:ext>
            </a:extLst>
          </p:cNvPr>
          <p:cNvSpPr/>
          <p:nvPr/>
        </p:nvSpPr>
        <p:spPr>
          <a:xfrm>
            <a:off x="12584481" y="2987674"/>
            <a:ext cx="1905000" cy="13959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793C59-CA50-C531-E11A-A384B8CD219C}"/>
              </a:ext>
            </a:extLst>
          </p:cNvPr>
          <p:cNvSpPr txBox="1"/>
          <p:nvPr/>
        </p:nvSpPr>
        <p:spPr>
          <a:xfrm>
            <a:off x="10298481" y="4598041"/>
            <a:ext cx="6477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КОНСУЛЬТАЦИЯ </a:t>
            </a:r>
          </a:p>
          <a:p>
            <a:pPr algn="ctr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ПМПК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64D8B07-83B8-67C6-B488-2064057BB043}"/>
              </a:ext>
            </a:extLst>
          </p:cNvPr>
          <p:cNvSpPr txBox="1">
            <a:spLocks/>
          </p:cNvSpPr>
          <p:nvPr/>
        </p:nvSpPr>
        <p:spPr>
          <a:xfrm>
            <a:off x="1898650" y="320675"/>
            <a:ext cx="8913934" cy="1241287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ИОМ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565E5C-EEDE-48F7-E7F8-1F531C1B260D}"/>
              </a:ext>
            </a:extLst>
          </p:cNvPr>
          <p:cNvSpPr txBox="1"/>
          <p:nvPr/>
        </p:nvSpPr>
        <p:spPr>
          <a:xfrm>
            <a:off x="10204450" y="8690411"/>
            <a:ext cx="6477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 ПО ФАООП 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3A0ADDC9-D93D-4D56-F364-B5AF2E01F5C7}"/>
              </a:ext>
            </a:extLst>
          </p:cNvPr>
          <p:cNvSpPr/>
          <p:nvPr/>
        </p:nvSpPr>
        <p:spPr>
          <a:xfrm>
            <a:off x="12584481" y="6751419"/>
            <a:ext cx="1905000" cy="13959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678B11-6F76-E2A4-9C79-185676FC2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2862" y="-174129"/>
            <a:ext cx="2551238" cy="17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4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A6995-B105-4E58-B75F-D97E346D1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862" b="6644"/>
          <a:stretch/>
        </p:blipFill>
        <p:spPr>
          <a:xfrm>
            <a:off x="1086395" y="398"/>
            <a:ext cx="17931310" cy="96731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29574E-9B4E-4841-9E25-6CD84741B7A0}"/>
              </a:ext>
            </a:extLst>
          </p:cNvPr>
          <p:cNvSpPr/>
          <p:nvPr/>
        </p:nvSpPr>
        <p:spPr>
          <a:xfrm>
            <a:off x="162381" y="9673564"/>
            <a:ext cx="19671088" cy="110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98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МАОУ «Средняя школа № 156 имени Героя Советского Союза Ерофеева Г.П.» - новая современная школа, открывшая в 2019 году свои двери школьникам и абсолютно новому коллективу педагогов.</a:t>
            </a:r>
            <a:endParaRPr lang="ru-RU" sz="3298" b="1" dirty="0"/>
          </a:p>
        </p:txBody>
      </p:sp>
    </p:spTree>
    <p:extLst>
      <p:ext uri="{BB962C8B-B14F-4D97-AF65-F5344CB8AC3E}">
        <p14:creationId xmlns:p14="http://schemas.microsoft.com/office/powerpoint/2010/main" val="399505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DCC1858-F6C8-23AA-CA7F-9DFEECB72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55448"/>
              </p:ext>
            </p:extLst>
          </p:nvPr>
        </p:nvGraphicFramePr>
        <p:xfrm>
          <a:off x="793750" y="2393950"/>
          <a:ext cx="18516600" cy="891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374BD36-E446-D1BF-5D2E-8E8DAA143390}"/>
              </a:ext>
            </a:extLst>
          </p:cNvPr>
          <p:cNvSpPr txBox="1">
            <a:spLocks/>
          </p:cNvSpPr>
          <p:nvPr/>
        </p:nvSpPr>
        <p:spPr>
          <a:xfrm>
            <a:off x="192923" y="225826"/>
            <a:ext cx="15497927" cy="11112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Спикеры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58115D-BCD4-447B-5D53-972C76FC6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98838" y="-314561"/>
            <a:ext cx="3786880" cy="26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9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25B5E01-BC85-2804-7959-A8B39938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569387"/>
          </a:xfrm>
        </p:spPr>
        <p:txBody>
          <a:bodyPr/>
          <a:lstStyle/>
          <a:p>
            <a:r>
              <a:rPr lang="ru-RU" dirty="0"/>
              <a:t>Категории обучающихся, испытывающих трудности в обучении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53DFBE-3FE3-6A98-FAA0-4E94E2D3E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051" y="2601149"/>
            <a:ext cx="6629399" cy="648252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/>
              <a:t>Всего - 3598 обучающихся</a:t>
            </a:r>
          </a:p>
          <a:p>
            <a:pPr algn="ctr"/>
            <a:r>
              <a:rPr lang="ru-RU" dirty="0"/>
              <a:t>162 - ОВЗ</a:t>
            </a:r>
          </a:p>
          <a:p>
            <a:pPr algn="ctr"/>
            <a:r>
              <a:rPr lang="ru-RU" dirty="0"/>
              <a:t>4 класса - КРО </a:t>
            </a:r>
          </a:p>
          <a:p>
            <a:pPr algn="ctr"/>
            <a:r>
              <a:rPr lang="ru-RU" dirty="0"/>
              <a:t>290 – русский язык не родной</a:t>
            </a:r>
          </a:p>
          <a:p>
            <a:pPr algn="ctr"/>
            <a:r>
              <a:rPr lang="ru-RU" dirty="0"/>
              <a:t>50 – трудности в обучении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DCAB88-9FEF-3011-BAA2-E250F5CD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838" y="-314561"/>
            <a:ext cx="3786880" cy="2639490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FDB7EB3-B5DC-374D-92E8-1BBDAF85057D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98053596"/>
              </p:ext>
            </p:extLst>
          </p:nvPr>
        </p:nvGraphicFramePr>
        <p:xfrm>
          <a:off x="7156450" y="2601914"/>
          <a:ext cx="11942763" cy="848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027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123" y="372774"/>
            <a:ext cx="18344527" cy="1003586"/>
          </a:xfrm>
          <a:prstGeom prst="rect">
            <a:avLst/>
          </a:prstGeom>
        </p:spPr>
        <p:txBody>
          <a:bodyPr vert="horz" wrap="square" lIns="0" tIns="384280" rIns="0" bIns="0" rtlCol="0">
            <a:spAutoFit/>
          </a:bodyPr>
          <a:lstStyle/>
          <a:p>
            <a:pPr marL="5812535" marR="8377" indent="-3758096">
              <a:spcBef>
                <a:spcPts val="173"/>
              </a:spcBef>
            </a:pPr>
            <a:r>
              <a:rPr lang="ru-RU" sz="4000" dirty="0"/>
              <a:t>Проблемы </a:t>
            </a:r>
            <a:endParaRPr sz="4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59" y="3448349"/>
            <a:ext cx="7882192" cy="7772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C57D63-DCB7-9844-A4D2-BBFE43BE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45436" y="1805115"/>
            <a:ext cx="5131328" cy="78821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634797-ABBA-02FD-2E5B-1B8F7FBAC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15523" y="6358254"/>
            <a:ext cx="2891791" cy="7010401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1414CBC4-69CE-41A0-03C4-777600D1DE09}"/>
              </a:ext>
            </a:extLst>
          </p:cNvPr>
          <p:cNvSpPr txBox="1">
            <a:spLocks/>
          </p:cNvSpPr>
          <p:nvPr/>
        </p:nvSpPr>
        <p:spPr>
          <a:xfrm>
            <a:off x="10506912" y="2439743"/>
            <a:ext cx="8745284" cy="63094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ПМПК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B81B3C-26AA-A560-B25E-922C7BB90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8838" y="-314561"/>
            <a:ext cx="3786880" cy="2639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23" y="225826"/>
            <a:ext cx="15497927" cy="1111250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ru-RU" sz="527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84C014E-F921-BB72-B267-25BB1D66B3C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2765428"/>
              </p:ext>
            </p:extLst>
          </p:nvPr>
        </p:nvGraphicFramePr>
        <p:xfrm>
          <a:off x="0" y="2214563"/>
          <a:ext cx="19718252" cy="580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93850" y="8474075"/>
            <a:ext cx="14325600" cy="23759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968" b="1" dirty="0">
                <a:latin typeface="Times New Roman" pitchFamily="18" charset="0"/>
                <a:cs typeface="Times New Roman" pitchFamily="18" charset="0"/>
              </a:rPr>
              <a:t>В соответствии с частью 6 статьи 12 Федерального закона от 29 декабря 2012 г. № 273-ФЗ «Об образовании в Российской Федерации» и Федерального закона от 24 сентября 2022 г. № 371-ФЗ «О внесении изменений в Федеральный закон «Об образовании в Российской Федерации» утверждены федеральные образовательные программ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7672A2-C2FE-1361-C7AB-31E29668F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7220" y="8669860"/>
            <a:ext cx="3786880" cy="26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7F192-62D2-11D5-7C03-16494A2A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DD9992-2B4D-E199-16BB-5E0C6E96E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11" t="19630" r="15101" b="4815"/>
          <a:stretch/>
        </p:blipFill>
        <p:spPr>
          <a:xfrm>
            <a:off x="0" y="3572878"/>
            <a:ext cx="9220200" cy="7772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040F96-5404-3266-03DD-742E71DD4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16" t="22592" r="15001" b="5556"/>
          <a:stretch/>
        </p:blipFill>
        <p:spPr>
          <a:xfrm>
            <a:off x="11933251" y="4580509"/>
            <a:ext cx="7977925" cy="65030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0E98A4-6A93-A17A-F772-3068180251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50" t="31483" r="14584" b="27777"/>
          <a:stretch/>
        </p:blipFill>
        <p:spPr>
          <a:xfrm>
            <a:off x="12642850" y="1625905"/>
            <a:ext cx="6010108" cy="26657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C392FF-278F-B63C-F6CA-E9CF9762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57" y="271985"/>
            <a:ext cx="3786880" cy="26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3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F50E2F-4615-4355-E6E8-10ED9477B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20370" r="48334" b="6296"/>
          <a:stretch/>
        </p:blipFill>
        <p:spPr>
          <a:xfrm>
            <a:off x="298450" y="1844265"/>
            <a:ext cx="8780774" cy="944887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A17AF00-18E9-DBBA-CF4E-76D6F838CD82}"/>
              </a:ext>
            </a:extLst>
          </p:cNvPr>
          <p:cNvSpPr txBox="1">
            <a:spLocks/>
          </p:cNvSpPr>
          <p:nvPr/>
        </p:nvSpPr>
        <p:spPr>
          <a:xfrm>
            <a:off x="1898650" y="320675"/>
            <a:ext cx="12801600" cy="1241287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 (1ГОД)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19021-A64C-07C3-FC62-3D86D7FC5CEA}"/>
              </a:ext>
            </a:extLst>
          </p:cNvPr>
          <p:cNvSpPr txBox="1"/>
          <p:nvPr/>
        </p:nvSpPr>
        <p:spPr>
          <a:xfrm>
            <a:off x="9518650" y="2301875"/>
            <a:ext cx="9982200" cy="55033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540385" algn="l"/>
                <a:tab pos="1041400" algn="l"/>
                <a:tab pos="630047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процедуры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комплексного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психолого-педагогического</a:t>
            </a:r>
            <a:r>
              <a:rPr lang="ru-RU" sz="2800" spc="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сопровождения, способствующего</a:t>
            </a:r>
            <a:r>
              <a:rPr lang="ru-RU" sz="2800" spc="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успешному гармоничному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комфортному обучению и развитию обучающихся с высоким риском школьной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неуспешности;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540385" algn="l"/>
                <a:tab pos="1308735" algn="l"/>
                <a:tab pos="630047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психолого-педагогического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возможности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каждому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учающемуся</a:t>
            </a:r>
            <a:r>
              <a:rPr lang="ru-RU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успешным;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540385" algn="l"/>
                <a:tab pos="916940" algn="l"/>
                <a:tab pos="630047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комплексной психолого-социально-педагогической помощи и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</a:t>
            </a:r>
            <a:r>
              <a:rPr lang="ru-RU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учающимся,</a:t>
            </a:r>
            <a:r>
              <a:rPr lang="ru-RU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</a:t>
            </a:r>
            <a:r>
              <a:rPr lang="ru-RU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(законным</a:t>
            </a:r>
            <a:r>
              <a:rPr lang="ru-RU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представителям),</a:t>
            </a:r>
            <a:r>
              <a:rPr lang="ru-RU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DF5515-E688-DAD2-A5EB-617EB0511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7220" y="8272985"/>
            <a:ext cx="3786880" cy="26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1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02E2012-BE2F-9F02-70DF-53D82262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320" y="472994"/>
            <a:ext cx="16805773" cy="182052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9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в создании условий психолого-педагогического сопровождения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08B16-E8E7-7496-43C7-45F01039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51" y="3250560"/>
            <a:ext cx="8589659" cy="712851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602091" indent="-421465" algn="just"/>
            <a:endParaRPr lang="ru-RU" sz="3298" dirty="0"/>
          </a:p>
          <a:p>
            <a:pPr marL="602091" indent="7420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Школьный психолого-педагогический консилиум – является одной из форм взаимодействия руководящих и педагогических работников организации, осуществляющей образовательную деятельность, с целью создания оптимальных условий обучения, развития, социализации и адаптации обучающихся посредством психолого-педагогического сопровождения.</a:t>
            </a:r>
          </a:p>
          <a:p>
            <a:pPr marL="602091" indent="74205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2091" indent="-421465" algn="just"/>
            <a:endParaRPr lang="ru-RU" dirty="0">
              <a:solidFill>
                <a:srgbClr val="C00000"/>
              </a:solidFill>
            </a:endParaRPr>
          </a:p>
          <a:p>
            <a:pPr marL="602091" indent="-421465" algn="just"/>
            <a:endParaRPr lang="ru-RU" dirty="0">
              <a:solidFill>
                <a:srgbClr val="C00000"/>
              </a:solidFill>
            </a:endParaRPr>
          </a:p>
          <a:p>
            <a:pPr marL="602091" indent="-421465" algn="just"/>
            <a:endParaRPr lang="ru-RU" dirty="0">
              <a:solidFill>
                <a:srgbClr val="C00000"/>
              </a:solidFill>
            </a:endParaRPr>
          </a:p>
          <a:p>
            <a:pPr marL="602091" indent="-421465" algn="just"/>
            <a:endParaRPr lang="ru-RU" dirty="0">
              <a:solidFill>
                <a:srgbClr val="C00000"/>
              </a:solidFill>
            </a:endParaRPr>
          </a:p>
          <a:p>
            <a:pPr marL="602091" indent="-421465" algn="r"/>
            <a:endParaRPr lang="ru-RU" sz="2309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2091" indent="-421465" algn="r"/>
            <a:r>
              <a:rPr lang="ru-RU" sz="230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РФ от 9 сентября 2019 г. № Р-93 </a:t>
            </a:r>
          </a:p>
          <a:p>
            <a:pPr marL="602091" indent="-421465" algn="r"/>
            <a:r>
              <a:rPr lang="ru-RU" sz="23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примерного Положения о психолого-педагогическом </a:t>
            </a:r>
          </a:p>
          <a:p>
            <a:pPr marL="602091" indent="-421465" algn="r"/>
            <a:r>
              <a:rPr lang="ru-RU" sz="23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консилиуме образовательной организации»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6A9FA-7FCF-1B98-C6F1-31607651D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482"/>
            <a:ext cx="3031320" cy="2419246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6DE8E911-4456-F520-CCA5-0FAC1B316267}"/>
              </a:ext>
            </a:extLst>
          </p:cNvPr>
          <p:cNvSpPr txBox="1">
            <a:spLocks/>
          </p:cNvSpPr>
          <p:nvPr/>
        </p:nvSpPr>
        <p:spPr>
          <a:xfrm>
            <a:off x="12109450" y="3178203"/>
            <a:ext cx="6802199" cy="80007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4100" b="1" i="0">
                <a:solidFill>
                  <a:srgbClr val="283667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kern="0" dirty="0"/>
              <a:t> ЗАПРОС ППК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4FE964-3BAA-DA2F-F7DB-817226C52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93" t="20000" r="23334" b="8149"/>
          <a:stretch/>
        </p:blipFill>
        <p:spPr>
          <a:xfrm>
            <a:off x="11118850" y="3978275"/>
            <a:ext cx="8589659" cy="68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9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5A8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11904</TotalTime>
  <Words>1078</Words>
  <Application>Microsoft Office PowerPoint</Application>
  <PresentationFormat>Произвольный</PresentationFormat>
  <Paragraphs>104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Категории обучающихся, испытывающих трудности в обучении</vt:lpstr>
      <vt:lpstr>Проблемы </vt:lpstr>
      <vt:lpstr>ФЕДЕРАЛЬНАЯ ОБРАЗОВАТЕЛЬНАЯ ПРОГРАММА</vt:lpstr>
      <vt:lpstr>Презентация PowerPoint</vt:lpstr>
      <vt:lpstr>Презентация PowerPoint</vt:lpstr>
      <vt:lpstr>Формы взаимодействия в создании условий психолого-педагогического сопровождения </vt:lpstr>
      <vt:lpstr>ЭТАПЫ ПСИХОЛОГО-ПЕДАГОГИЧЕСКОГО СОПРОВОЖДЕНИЯ </vt:lpstr>
      <vt:lpstr>Участники Комплексного ПСИХОЛОГО-ПЕДАГОГИЧЕСКОго     Сопровождения </vt:lpstr>
      <vt:lpstr>ЭТАПЫ ПСИХОЛОГО-ПЕДАГОГИЧЕСКОГО СОПРОВОЖДЕНИЯ </vt:lpstr>
      <vt:lpstr>РЕШЕНИЕ : Разработка и реализация ИОМ  (индивидуальный образовательный маршрут)</vt:lpstr>
      <vt:lpstr>РЕШЕНИЕ : Разработка и реализация ИОМ  (индивидуальный образовательный маршрут)</vt:lpstr>
      <vt:lpstr>РЕШЕНИЕ : Разработка и реализация ИОМ  (индивидуальный образовательный маршрут)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АНОНС ВИДЕОКОНФЕРЕНЦИИ ПРОЕКТА «ВЗАИМООБУЧЕНИЕ ГОРОДОВ» ТЕМА: «РАЗВИТИЕ ТАЛАНТОВ: НОВЫЕ ВОЗМОЖНОСТИ ДЛЯ КАЖДОГО РЕБЕНКА»</dc:title>
  <dc:creator>Елена Васкан</dc:creator>
  <cp:lastModifiedBy>Любовь Руднева</cp:lastModifiedBy>
  <cp:revision>606</cp:revision>
  <dcterms:created xsi:type="dcterms:W3CDTF">2020-10-15T06:00:39Z</dcterms:created>
  <dcterms:modified xsi:type="dcterms:W3CDTF">2024-01-25T11:07:33Z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2020-10-11T00:00:00Z</vt:filetime>
  </property>
  <property fmtid="{D5CDD505-2E9C-101B-9397-08002B2CF9AE}" pid="3" name="Creator">
    <vt:lpwstr>Keynote</vt:lpwstr>
  </property>
  <property fmtid="{D5CDD505-2E9C-101B-9397-08002B2CF9AE}" pid="4" name="LastSaved">
    <vt:filetime>2020-10-15T00:00:00Z</vt:filetime>
  </property>
</Properties>
</file>