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73" r:id="rId2"/>
    <p:sldId id="387" r:id="rId3"/>
    <p:sldId id="394" r:id="rId4"/>
    <p:sldId id="389" r:id="rId5"/>
    <p:sldId id="390" r:id="rId6"/>
    <p:sldId id="391" r:id="rId7"/>
    <p:sldId id="374" r:id="rId8"/>
    <p:sldId id="375" r:id="rId9"/>
    <p:sldId id="376" r:id="rId10"/>
    <p:sldId id="377" r:id="rId11"/>
    <p:sldId id="379" r:id="rId12"/>
    <p:sldId id="380" r:id="rId13"/>
    <p:sldId id="384" r:id="rId14"/>
    <p:sldId id="386" r:id="rId15"/>
  </p:sldIdLst>
  <p:sldSz cx="20104100" cy="11309350"/>
  <p:notesSz cx="20104100" cy="113093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B79"/>
    <a:srgbClr val="24356B"/>
    <a:srgbClr val="F6882E"/>
    <a:srgbClr val="DDDDDD"/>
    <a:srgbClr val="CCFFCC"/>
    <a:srgbClr val="2B3564"/>
    <a:srgbClr val="7AEB6B"/>
    <a:srgbClr val="98FA67"/>
    <a:srgbClr val="99FF66"/>
    <a:srgbClr val="2D5A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91299" autoAdjust="0"/>
  </p:normalViewPr>
  <p:slideViewPr>
    <p:cSldViewPr>
      <p:cViewPr varScale="1">
        <p:scale>
          <a:sx n="46" d="100"/>
          <a:sy n="46" d="100"/>
        </p:scale>
        <p:origin x="906" y="60"/>
      </p:cViewPr>
      <p:guideLst>
        <p:guide orient="horz" pos="476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D616C-139C-4346-B220-FB55594F7B91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50503-CAC1-495D-8966-D1BBEDF3B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84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5175"/>
              </a:lnSpc>
            </a:pPr>
            <a:fld id="{81D60167-4931-47E6-BA6A-407CBD079E47}" type="slidenum">
              <a:rPr spc="-30" dirty="0"/>
              <a:t>‹#›</a:t>
            </a:fld>
            <a:endParaRPr spc="-3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28366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5175"/>
              </a:lnSpc>
            </a:pPr>
            <a:fld id="{81D60167-4931-47E6-BA6A-407CBD079E47}" type="slidenum">
              <a:rPr spc="-30" dirty="0"/>
              <a:t>‹#›</a:t>
            </a:fld>
            <a:endParaRPr spc="-3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5175"/>
              </a:lnSpc>
            </a:pPr>
            <a:fld id="{81D60167-4931-47E6-BA6A-407CBD079E47}" type="slidenum">
              <a:rPr spc="-30" dirty="0"/>
              <a:t>‹#›</a:t>
            </a:fld>
            <a:endParaRPr spc="-3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5175"/>
              </a:lnSpc>
            </a:pPr>
            <a:fld id="{81D60167-4931-47E6-BA6A-407CBD079E47}" type="slidenum">
              <a:rPr spc="-30" dirty="0"/>
              <a:t>‹#›</a:t>
            </a:fld>
            <a:endParaRPr spc="-3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4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5175"/>
              </a:lnSpc>
            </a:pPr>
            <a:fld id="{81D60167-4931-47E6-BA6A-407CBD079E47}" type="slidenum">
              <a:rPr spc="-30" dirty="0"/>
              <a:t>‹#›</a:t>
            </a:fld>
            <a:endParaRPr spc="-3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628453"/>
            <a:ext cx="20104100" cy="9680575"/>
          </a:xfrm>
          <a:custGeom>
            <a:avLst/>
            <a:gdLst/>
            <a:ahLst/>
            <a:cxnLst/>
            <a:rect l="l" t="t" r="r" b="b"/>
            <a:pathLst>
              <a:path w="20104100" h="9680575">
                <a:moveTo>
                  <a:pt x="0" y="9680103"/>
                </a:moveTo>
                <a:lnTo>
                  <a:pt x="20104099" y="9680103"/>
                </a:lnTo>
                <a:lnTo>
                  <a:pt x="20104099" y="0"/>
                </a:lnTo>
                <a:lnTo>
                  <a:pt x="0" y="0"/>
                </a:lnTo>
                <a:lnTo>
                  <a:pt x="0" y="9680103"/>
                </a:lnTo>
                <a:close/>
              </a:path>
            </a:pathLst>
          </a:custGeom>
          <a:solidFill>
            <a:srgbClr val="F3F3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0104100" cy="1628775"/>
          </a:xfrm>
          <a:custGeom>
            <a:avLst/>
            <a:gdLst/>
            <a:ahLst/>
            <a:cxnLst/>
            <a:rect l="l" t="t" r="r" b="b"/>
            <a:pathLst>
              <a:path w="20104100" h="1628775">
                <a:moveTo>
                  <a:pt x="0" y="1628453"/>
                </a:moveTo>
                <a:lnTo>
                  <a:pt x="20104099" y="1628453"/>
                </a:lnTo>
                <a:lnTo>
                  <a:pt x="20104099" y="0"/>
                </a:lnTo>
                <a:lnTo>
                  <a:pt x="0" y="0"/>
                </a:lnTo>
                <a:lnTo>
                  <a:pt x="0" y="1628453"/>
                </a:lnTo>
                <a:close/>
              </a:path>
            </a:pathLst>
          </a:custGeom>
          <a:solidFill>
            <a:srgbClr val="2835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6261494" y="0"/>
            <a:ext cx="3843020" cy="1628775"/>
          </a:xfrm>
          <a:custGeom>
            <a:avLst/>
            <a:gdLst/>
            <a:ahLst/>
            <a:cxnLst/>
            <a:rect l="l" t="t" r="r" b="b"/>
            <a:pathLst>
              <a:path w="3843019" h="1628775">
                <a:moveTo>
                  <a:pt x="3842605" y="0"/>
                </a:moveTo>
                <a:lnTo>
                  <a:pt x="514827" y="0"/>
                </a:lnTo>
                <a:lnTo>
                  <a:pt x="486947" y="12239"/>
                </a:lnTo>
                <a:lnTo>
                  <a:pt x="446448" y="32685"/>
                </a:lnTo>
                <a:lnTo>
                  <a:pt x="407226" y="55196"/>
                </a:lnTo>
                <a:lnTo>
                  <a:pt x="369354" y="79702"/>
                </a:lnTo>
                <a:lnTo>
                  <a:pt x="332902" y="106129"/>
                </a:lnTo>
                <a:lnTo>
                  <a:pt x="297944" y="134408"/>
                </a:lnTo>
                <a:lnTo>
                  <a:pt x="264549" y="164465"/>
                </a:lnTo>
                <a:lnTo>
                  <a:pt x="232790" y="196229"/>
                </a:lnTo>
                <a:lnTo>
                  <a:pt x="202738" y="229629"/>
                </a:lnTo>
                <a:lnTo>
                  <a:pt x="174465" y="264593"/>
                </a:lnTo>
                <a:lnTo>
                  <a:pt x="148043" y="301050"/>
                </a:lnTo>
                <a:lnTo>
                  <a:pt x="123543" y="338927"/>
                </a:lnTo>
                <a:lnTo>
                  <a:pt x="101036" y="378153"/>
                </a:lnTo>
                <a:lnTo>
                  <a:pt x="80594" y="418657"/>
                </a:lnTo>
                <a:lnTo>
                  <a:pt x="62289" y="460367"/>
                </a:lnTo>
                <a:lnTo>
                  <a:pt x="46193" y="503211"/>
                </a:lnTo>
                <a:lnTo>
                  <a:pt x="32377" y="547117"/>
                </a:lnTo>
                <a:lnTo>
                  <a:pt x="20912" y="592015"/>
                </a:lnTo>
                <a:lnTo>
                  <a:pt x="11870" y="637831"/>
                </a:lnTo>
                <a:lnTo>
                  <a:pt x="5323" y="684495"/>
                </a:lnTo>
                <a:lnTo>
                  <a:pt x="1342" y="731936"/>
                </a:lnTo>
                <a:lnTo>
                  <a:pt x="0" y="780080"/>
                </a:lnTo>
                <a:lnTo>
                  <a:pt x="1342" y="828221"/>
                </a:lnTo>
                <a:lnTo>
                  <a:pt x="5323" y="875657"/>
                </a:lnTo>
                <a:lnTo>
                  <a:pt x="11870" y="922317"/>
                </a:lnTo>
                <a:lnTo>
                  <a:pt x="20912" y="968129"/>
                </a:lnTo>
                <a:lnTo>
                  <a:pt x="32377" y="1013022"/>
                </a:lnTo>
                <a:lnTo>
                  <a:pt x="46193" y="1056925"/>
                </a:lnTo>
                <a:lnTo>
                  <a:pt x="62289" y="1099764"/>
                </a:lnTo>
                <a:lnTo>
                  <a:pt x="80594" y="1141470"/>
                </a:lnTo>
                <a:lnTo>
                  <a:pt x="101036" y="1181970"/>
                </a:lnTo>
                <a:lnTo>
                  <a:pt x="123543" y="1221192"/>
                </a:lnTo>
                <a:lnTo>
                  <a:pt x="148043" y="1259066"/>
                </a:lnTo>
                <a:lnTo>
                  <a:pt x="174465" y="1295519"/>
                </a:lnTo>
                <a:lnTo>
                  <a:pt x="202738" y="1330479"/>
                </a:lnTo>
                <a:lnTo>
                  <a:pt x="232790" y="1363876"/>
                </a:lnTo>
                <a:lnTo>
                  <a:pt x="264549" y="1395637"/>
                </a:lnTo>
                <a:lnTo>
                  <a:pt x="297944" y="1425691"/>
                </a:lnTo>
                <a:lnTo>
                  <a:pt x="332902" y="1453966"/>
                </a:lnTo>
                <a:lnTo>
                  <a:pt x="369354" y="1480391"/>
                </a:lnTo>
                <a:lnTo>
                  <a:pt x="407226" y="1504894"/>
                </a:lnTo>
                <a:lnTo>
                  <a:pt x="446448" y="1527403"/>
                </a:lnTo>
                <a:lnTo>
                  <a:pt x="486947" y="1547847"/>
                </a:lnTo>
                <a:lnTo>
                  <a:pt x="528652" y="1566154"/>
                </a:lnTo>
                <a:lnTo>
                  <a:pt x="571493" y="1582252"/>
                </a:lnTo>
                <a:lnTo>
                  <a:pt x="615396" y="1596071"/>
                </a:lnTo>
                <a:lnTo>
                  <a:pt x="660290" y="1607537"/>
                </a:lnTo>
                <a:lnTo>
                  <a:pt x="706105" y="1616580"/>
                </a:lnTo>
                <a:lnTo>
                  <a:pt x="752767" y="1623128"/>
                </a:lnTo>
                <a:lnTo>
                  <a:pt x="800206" y="1627110"/>
                </a:lnTo>
                <a:lnTo>
                  <a:pt x="848351" y="1628453"/>
                </a:lnTo>
                <a:lnTo>
                  <a:pt x="3842605" y="1628453"/>
                </a:lnTo>
                <a:lnTo>
                  <a:pt x="3842605" y="0"/>
                </a:lnTo>
                <a:close/>
              </a:path>
            </a:pathLst>
          </a:custGeom>
          <a:solidFill>
            <a:srgbClr val="6CB9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2923" y="225826"/>
            <a:ext cx="19718253" cy="1111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51558" y="3602780"/>
            <a:ext cx="11001375" cy="3836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rgbClr val="283667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9543712" y="10557860"/>
            <a:ext cx="398144" cy="699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5175"/>
              </a:lnSpc>
            </a:pPr>
            <a:fld id="{81D60167-4931-47E6-BA6A-407CBD079E47}" type="slidenum">
              <a:rPr spc="-30" dirty="0"/>
              <a:t>‹#›</a:t>
            </a:fld>
            <a:endParaRPr spc="-3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923" y="225826"/>
            <a:ext cx="19718253" cy="1138773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0450" y="2073276"/>
            <a:ext cx="18440400" cy="8756243"/>
          </a:xfrm>
        </p:spPr>
        <p:txBody>
          <a:bodyPr/>
          <a:lstStyle/>
          <a:p>
            <a:pPr algn="l"/>
            <a:r>
              <a:rPr lang="ru-RU" sz="5400" dirty="0"/>
              <a:t>Сопровождение-представляет собой целостную, системно организованную деятельность, в процессе которой создаются социально-психологические и педагогические условия для дальнейшего успешного обучения и психологического развития каждого ребенка в школьной среде.</a:t>
            </a:r>
            <a:r>
              <a:rPr lang="ru-RU" dirty="0"/>
              <a:t> (</a:t>
            </a:r>
            <a:r>
              <a:rPr lang="ru-RU" sz="3200" b="0" dirty="0" err="1"/>
              <a:t>Битянова</a:t>
            </a:r>
            <a:r>
              <a:rPr lang="ru-RU" sz="3200" b="0" dirty="0"/>
              <a:t> Марина Ростиславовна — кандидат психологических наук. Ведущий научный сотрудник лаборатории психологического мониторинга МГППУ, директор Центра психологического сопровождения образования «Точка пси», специалист в области психологии образования и социальной психологии.</a:t>
            </a:r>
            <a:r>
              <a:rPr lang="ru-RU" sz="3200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195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9450" y="2378076"/>
            <a:ext cx="18364200" cy="6309420"/>
          </a:xfrm>
        </p:spPr>
        <p:txBody>
          <a:bodyPr/>
          <a:lstStyle/>
          <a:p>
            <a:pPr algn="just"/>
            <a:r>
              <a:rPr lang="ru-RU" dirty="0"/>
              <a:t>Информация, полученная в ходе разного вида диагностики, при строгом соблюдении этических норм используется на педагогических советах, родительских собраниях, консультациях с классными руководителями, педагогами.</a:t>
            </a:r>
          </a:p>
          <a:p>
            <a:pPr algn="just"/>
            <a:r>
              <a:rPr lang="ru-RU" dirty="0"/>
              <a:t>В целом любая психодиагностическая деятельность в рамках  сопровождения является элементом целостного процесса и обретает смысл и ценность лишь во взаимосвязи с другими элементами психологической практики.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611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84250" y="1997075"/>
            <a:ext cx="18288000" cy="6940361"/>
          </a:xfrm>
        </p:spPr>
        <p:txBody>
          <a:bodyPr/>
          <a:lstStyle/>
          <a:p>
            <a:pPr algn="just"/>
            <a:r>
              <a:rPr lang="ru-RU" dirty="0"/>
              <a:t>Одним из условий для развития личности обучающихся и их успешного обучения является целенаправленное и обоснованное формирование классных коллективов. Сплоченность и работоспособность класса зависит от степени разнородности и однородности членов классного коллектива, общего уровня интеллектуальных способностей, наличия потенциальных лидеров и др. Классный коллектив в свою очередь может повлиять на уровень учебной мотивации ребенка, формирование личностных качеств, его психологическое самочувствие, поведение</a:t>
            </a:r>
          </a:p>
        </p:txBody>
      </p:sp>
    </p:spTree>
    <p:extLst>
      <p:ext uri="{BB962C8B-B14F-4D97-AF65-F5344CB8AC3E}">
        <p14:creationId xmlns:p14="http://schemas.microsoft.com/office/powerpoint/2010/main" val="3585341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923" y="225826"/>
            <a:ext cx="19718253" cy="1708160"/>
          </a:xfrm>
        </p:spPr>
        <p:txBody>
          <a:bodyPr/>
          <a:lstStyle/>
          <a:p>
            <a:r>
              <a:rPr lang="ru-RU" dirty="0"/>
              <a:t> Оказание индивидуальной помощи детям, имеющим проблемы в психологическом развитии, обучении.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250" y="2454275"/>
            <a:ext cx="17297400" cy="6553199"/>
          </a:xfrm>
        </p:spPr>
        <p:txBody>
          <a:bodyPr/>
          <a:lstStyle/>
          <a:p>
            <a:pPr algn="just"/>
            <a:r>
              <a:rPr lang="ru-RU" dirty="0"/>
              <a:t>Оказание индивидуальной помощи детям, имеющим проблемы в психологическом развитии, обучении.</a:t>
            </a:r>
          </a:p>
          <a:p>
            <a:pPr algn="just"/>
            <a:r>
              <a:rPr lang="ru-RU" dirty="0"/>
              <a:t>Данное направление деятельности ориентировано на тех школьников, у которых выявлены определенные проблемы с усвоением учебного материала, в общении со взрослыми и сверстниками, психическом самочувствии и прочее.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439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0450" y="1920876"/>
            <a:ext cx="17907000" cy="7571303"/>
          </a:xfrm>
        </p:spPr>
        <p:txBody>
          <a:bodyPr/>
          <a:lstStyle/>
          <a:p>
            <a:pPr algn="just"/>
            <a:r>
              <a:rPr lang="ru-RU" dirty="0"/>
              <a:t>Психокоррекционная работа неизбежно соприкасается с проблемой границ профессиональной компетенции школьного психолога. Очевидно, что психолог не в силах решить проблемы глубокого личностного плана, требующей иногда вмешательства психотерапевта, невролога, дефектолога и других специалистов. В обязанности школьного психолога должна входить, прежде всего, развивающая работа и такие виды коррекционной работы, которые связаны с решением проблем адаптации школьников и трудностей в их познавательной сфере (в рамках психической нормы).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307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08050" y="1997076"/>
            <a:ext cx="18211800" cy="8202245"/>
          </a:xfrm>
        </p:spPr>
        <p:txBody>
          <a:bodyPr/>
          <a:lstStyle/>
          <a:p>
            <a:pPr algn="just"/>
            <a:r>
              <a:rPr lang="ru-RU" dirty="0"/>
              <a:t>Как видно из вышеизложенного деятельность психолога в школе многообразна по формам и содержанию и достаточно автономна. Однако цели и задачи его  связаны с задачами и целями всего педагогического процесса. Объединение усилий всех участников учебно-воспитательного процесса позволяет выработать и проводить общую позицию в вопросах, касающихся обучения, развития, поддержания психологического и физического здоровья детей, распределять функции и полномочия в соответствии со своим кругом обязанностей, поддерживать друг друга и добиваться конкретных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7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36650" y="2682875"/>
            <a:ext cx="17678400" cy="5539978"/>
          </a:xfrm>
        </p:spPr>
        <p:txBody>
          <a:bodyPr/>
          <a:lstStyle/>
          <a:p>
            <a:r>
              <a:rPr lang="ru-RU" sz="6000" u="sng" dirty="0"/>
              <a:t>Целью</a:t>
            </a:r>
            <a:r>
              <a:rPr lang="ru-RU" sz="6000" dirty="0"/>
              <a:t> </a:t>
            </a:r>
            <a:r>
              <a:rPr lang="ru-RU" sz="6000" dirty="0" smtClean="0"/>
              <a:t>психолог</a:t>
            </a:r>
            <a:r>
              <a:rPr lang="ru-RU" sz="6000" dirty="0" smtClean="0"/>
              <a:t>ического</a:t>
            </a:r>
            <a:r>
              <a:rPr lang="ru-RU" sz="6000" dirty="0" smtClean="0"/>
              <a:t> </a:t>
            </a:r>
            <a:r>
              <a:rPr lang="ru-RU" sz="6000" dirty="0"/>
              <a:t>сопровождения ребенка в </a:t>
            </a:r>
            <a:r>
              <a:rPr lang="ru-RU" sz="6000" dirty="0" smtClean="0"/>
              <a:t>учебном </a:t>
            </a:r>
            <a:r>
              <a:rPr lang="ru-RU" sz="6000" dirty="0"/>
              <a:t>процессе является обеспечение нормального развития </a:t>
            </a:r>
            <a:r>
              <a:rPr lang="ru-RU" sz="6000" dirty="0" smtClean="0"/>
              <a:t>обучающегося</a:t>
            </a:r>
            <a:r>
              <a:rPr lang="ru-RU" sz="6000" dirty="0" smtClean="0"/>
              <a:t> </a:t>
            </a:r>
            <a:r>
              <a:rPr lang="ru-RU" sz="6000" dirty="0"/>
              <a:t>(в соответствии с нормой развития в соответствующем возрасте).</a:t>
            </a:r>
          </a:p>
        </p:txBody>
      </p:sp>
    </p:spTree>
    <p:extLst>
      <p:ext uri="{BB962C8B-B14F-4D97-AF65-F5344CB8AC3E}">
        <p14:creationId xmlns:p14="http://schemas.microsoft.com/office/powerpoint/2010/main" val="1006586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2850" y="2301875"/>
            <a:ext cx="18135600" cy="8648521"/>
          </a:xfrm>
        </p:spPr>
        <p:txBody>
          <a:bodyPr/>
          <a:lstStyle/>
          <a:p>
            <a:r>
              <a:rPr lang="ru-RU" u="sng" dirty="0"/>
              <a:t>Задачи психологического сопровождения на разных уровнях (ступенях) образования различны.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dirty="0"/>
              <a:t>предупреждение возникновения проблем развития ребенка;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dirty="0"/>
              <a:t>помощь (содействие) ребенку в решении актуальных задач развития, обучения, социализации: учебные трудности, проблемы с выбором образовательного и профессионального маршрута, нарушения эмоционально-волевой сферы, проблемы взаимоотношений;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dirty="0"/>
              <a:t>психологическое обеспечение образовательных программ;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dirty="0"/>
              <a:t>развитие </a:t>
            </a:r>
            <a:r>
              <a:rPr lang="ru-RU" sz="4000" dirty="0" smtClean="0"/>
              <a:t>психологической </a:t>
            </a:r>
            <a:r>
              <a:rPr lang="ru-RU" sz="4000" dirty="0"/>
              <a:t>компетентности (психологической культуры</a:t>
            </a:r>
            <a:r>
              <a:rPr lang="ru-RU" sz="4000" dirty="0" smtClean="0"/>
              <a:t>) обучающихся</a:t>
            </a:r>
            <a:r>
              <a:rPr lang="ru-RU" sz="4000" dirty="0"/>
              <a:t>, родителей, педагогов.</a:t>
            </a:r>
          </a:p>
        </p:txBody>
      </p:sp>
    </p:spTree>
    <p:extLst>
      <p:ext uri="{BB962C8B-B14F-4D97-AF65-F5344CB8AC3E}">
        <p14:creationId xmlns:p14="http://schemas.microsoft.com/office/powerpoint/2010/main" val="139687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250" y="2454276"/>
            <a:ext cx="17449800" cy="7571303"/>
          </a:xfrm>
        </p:spPr>
        <p:txBody>
          <a:bodyPr/>
          <a:lstStyle/>
          <a:p>
            <a:r>
              <a:rPr lang="ru-RU" u="sng" dirty="0"/>
              <a:t>Виды (направления) </a:t>
            </a:r>
            <a:r>
              <a:rPr lang="ru-RU" dirty="0"/>
              <a:t>работ по </a:t>
            </a:r>
            <a:r>
              <a:rPr lang="ru-RU" dirty="0" smtClean="0"/>
              <a:t>психологическому </a:t>
            </a:r>
            <a:r>
              <a:rPr lang="ru-RU" dirty="0"/>
              <a:t>сопровождению: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/>
              <a:t>профилактика;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/>
              <a:t>диагностика (индивидуальная и групповая (скрининг);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/>
              <a:t>консультирование (индивидуальное и групповое);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/>
              <a:t>развивающая работа (индивидуальная и групповая);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/>
              <a:t>коррекционная работа (индивидуальная и групповая);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/>
              <a:t>психологическое просвещение и образование: </a:t>
            </a:r>
            <a:r>
              <a:rPr lang="ru-RU" dirty="0" smtClean="0"/>
              <a:t>(формирование </a:t>
            </a:r>
            <a:r>
              <a:rPr lang="ru-RU" dirty="0"/>
              <a:t>психологической культуры, развитие психолого-педагогической компетентности учащихся, администрации образовательных учреждений, педагогов, </a:t>
            </a:r>
            <a:r>
              <a:rPr lang="ru-RU" dirty="0" smtClean="0"/>
              <a:t>родителей).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042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2073276"/>
            <a:ext cx="17830800" cy="6309420"/>
          </a:xfrm>
        </p:spPr>
        <p:txBody>
          <a:bodyPr/>
          <a:lstStyle/>
          <a:p>
            <a:r>
              <a:rPr lang="ru-RU" dirty="0"/>
              <a:t>Начальная школа: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dirty="0"/>
              <a:t> определение готовности к обучению в школе, обеспечение адаптации к школе, повышение заинтересованности школьников в учебной деятельности, развитие познавательной и учебной мотивации, развитие самостоятельности и самоорганизации, поддержка в формировании желания и «умения учиться», развитие творческих способностей.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/>
              <a:t>девиантного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125084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36650" y="2301876"/>
            <a:ext cx="17907000" cy="5909310"/>
          </a:xfrm>
        </p:spPr>
        <p:txBody>
          <a:bodyPr/>
          <a:lstStyle/>
          <a:p>
            <a:r>
              <a:rPr lang="ru-RU" sz="4800" dirty="0"/>
              <a:t>Основная школа:</a:t>
            </a:r>
          </a:p>
          <a:p>
            <a:pPr algn="just"/>
            <a:r>
              <a:rPr lang="ru-RU" sz="4800" dirty="0"/>
              <a:t> сопровождение перехода в основную школу, адаптации к новым условиям обучения, </a:t>
            </a:r>
            <a:r>
              <a:rPr lang="ru-RU" sz="4800" dirty="0" smtClean="0"/>
              <a:t>помощь </a:t>
            </a:r>
            <a:r>
              <a:rPr lang="ru-RU" sz="4800" dirty="0"/>
              <a:t>в решении личностных проблем и проблем социализации, формирование жизненных навыков, профилактика неврозов, помощь в построении конструктивных отношений с родителями и </a:t>
            </a:r>
            <a:r>
              <a:rPr lang="ru-RU" sz="4800" dirty="0" smtClean="0"/>
              <a:t>сверстниками</a:t>
            </a:r>
            <a:r>
              <a:rPr lang="ru-RU" sz="4800" dirty="0"/>
              <a:t>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81074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7050" y="1997076"/>
            <a:ext cx="18516600" cy="6447919"/>
          </a:xfrm>
        </p:spPr>
        <p:txBody>
          <a:bodyPr/>
          <a:lstStyle/>
          <a:p>
            <a:pPr algn="just"/>
            <a:r>
              <a:rPr lang="ru-RU" sz="5400" dirty="0"/>
              <a:t>Этапы диагностики определяются в связи с возрастными изменениями детей и учебными требованиями, предъявляемыми школой. Для каждой школьной ступени существует диагностический минимум, представляющий собой комплексное </a:t>
            </a:r>
            <a:r>
              <a:rPr lang="ru-RU" sz="5400" dirty="0" smtClean="0"/>
              <a:t>психологическое </a:t>
            </a:r>
            <a:r>
              <a:rPr lang="ru-RU" sz="5400" dirty="0"/>
              <a:t>обследование.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265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08050" y="1844676"/>
            <a:ext cx="18364200" cy="8125301"/>
          </a:xfrm>
        </p:spPr>
        <p:txBody>
          <a:bodyPr/>
          <a:lstStyle/>
          <a:p>
            <a:pPr algn="just"/>
            <a:r>
              <a:rPr lang="ru-RU" sz="4800" dirty="0"/>
              <a:t>Большое значение в диагностическом анализе играют наблюдения педагогов за проявлениями и реакциями детей. </a:t>
            </a:r>
            <a:r>
              <a:rPr lang="ru-RU" sz="4800" u="sng" dirty="0"/>
              <a:t>Информация, получаемая от педагогов, является очень важной. </a:t>
            </a:r>
            <a:r>
              <a:rPr lang="ru-RU" sz="4800" dirty="0"/>
              <a:t>Не обладая ею трудно соотнести данные психологической диагностики с реальной жизнедеятельностью ребенка, определиться в приоритетных направлениях работы с учеником. Поэтому психологи и педагоги школы  вместе работают над выработкой общей позиции, общего плана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4270152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0850" y="2073276"/>
            <a:ext cx="19126200" cy="8833187"/>
          </a:xfrm>
        </p:spPr>
        <p:txBody>
          <a:bodyPr/>
          <a:lstStyle/>
          <a:p>
            <a:r>
              <a:rPr lang="ru-RU" dirty="0"/>
              <a:t> В нашей школе проводятся: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/>
              <a:t>Диагностика уровня адаптации 1, 5 классов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/>
              <a:t>Диагностика изучения интересов и способностей к учебными предметам детей с ОВЗ и детей-инвалидов)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/>
              <a:t>Диагностика детей-инофонов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/>
              <a:t>Диагностика готовности к обучению обучающихся 5 классов в среднем звене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/>
              <a:t> Профессиональная направленность и выбор жизненных целей обучающихся 9-11 </a:t>
            </a:r>
            <a:r>
              <a:rPr lang="ru-RU" dirty="0" err="1"/>
              <a:t>кл</a:t>
            </a:r>
            <a:r>
              <a:rPr lang="ru-RU" dirty="0"/>
              <a:t>. (психологическая готовность к ГИА)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/>
              <a:t>Индивидуальное и групповое консультирование обучающихся, педагогов, родителей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dirty="0"/>
              <a:t> Осуществляется работа по запросу педагогов,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53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5A8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11076</TotalTime>
  <Words>806</Words>
  <Application>Microsoft Office PowerPoint</Application>
  <PresentationFormat>Произвольный</PresentationFormat>
  <Paragraphs>38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Office Theme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Оказание индивидуальной помощи детям, имеющим проблемы в психологическом развитии, обучении.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АНОНС ВИДЕОКОНФЕРЕНЦИИ ПРОЕКТА «ВЗАИМООБУЧЕНИЕ ГОРОДОВ» ТЕМА: «РАЗВИТИЕ ТАЛАНТОВ: НОВЫЕ ВОЗМОЖНОСТИ ДЛЯ КАЖДОГО РЕБЕНКА»</dc:title>
  <dc:creator>Елена Васкан</dc:creator>
  <cp:lastModifiedBy>6-6-1</cp:lastModifiedBy>
  <cp:revision>623</cp:revision>
  <dcterms:created xsi:type="dcterms:W3CDTF">2020-10-15T06:00:39Z</dcterms:created>
  <dcterms:modified xsi:type="dcterms:W3CDTF">2024-01-25T09:14:48Z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2020-10-11T00:00:00Z</vt:filetime>
  </property>
  <property fmtid="{D5CDD505-2E9C-101B-9397-08002B2CF9AE}" pid="3" name="Creator">
    <vt:lpwstr>Keynote</vt:lpwstr>
  </property>
  <property fmtid="{D5CDD505-2E9C-101B-9397-08002B2CF9AE}" pid="4" name="LastSaved">
    <vt:filetime>2020-10-15T00:00:00Z</vt:filetime>
  </property>
</Properties>
</file>