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9FE78-0449-4B93-AB24-6D3188AF0E1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21993-AB65-4C60-AE7C-318790D4A6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8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99D160-65A4-420A-9FC1-18FC658B6BF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0" hangingPunct="0"/>
            <a:fld id="{49CDFB2B-5943-4A87-82F4-2BC7EE35BFEE}" type="slidenum">
              <a:rPr lang="ru-RU" sz="1200">
                <a:latin typeface="Times New Roman" pitchFamily="18" charset="0"/>
              </a:rPr>
              <a:pPr algn="r" eaLnBrk="0" hangingPunct="0"/>
              <a:t>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B44C-8AF7-4167-87FD-D8FC444546C6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6DB44C-8AF7-4167-87FD-D8FC444546C6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F7BA81-40E3-4D8D-A1A7-6861814FBF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0" y="0"/>
            <a:ext cx="9144000" cy="515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Математику друзья,</a:t>
            </a:r>
            <a:b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 любить никак нельзя.</a:t>
            </a:r>
            <a:b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Очень строгая наука, </a:t>
            </a:r>
            <a:b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очень точная наука,</a:t>
            </a:r>
            <a:b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Интересная наука -</a:t>
            </a:r>
            <a:b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Это математика!</a:t>
            </a: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900113" y="5084763"/>
            <a:ext cx="7632700" cy="1773237"/>
          </a:xfrm>
          <a:prstGeom prst="rect">
            <a:avLst/>
          </a:prstGeom>
          <a:gradFill rotWithShape="1">
            <a:gsLst>
              <a:gs pos="0">
                <a:srgbClr val="66FF66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4000" b="1" i="1" dirty="0">
                <a:solidFill>
                  <a:schemeClr val="bg1"/>
                </a:solidFill>
                <a:latin typeface="Verdana" pitchFamily="34" charset="0"/>
              </a:rPr>
              <a:t>Девиз: учитесь работать 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ru-RU" sz="4000" b="1" i="1" dirty="0">
                <a:solidFill>
                  <a:schemeClr val="bg1"/>
                </a:solidFill>
                <a:latin typeface="Verdana" pitchFamily="34" charset="0"/>
              </a:rPr>
              <a:t>эффективно и аккуратно</a:t>
            </a:r>
            <a:r>
              <a:rPr lang="ru-RU" sz="4000" i="1" dirty="0">
                <a:latin typeface="Verdana" pitchFamily="34" charset="0"/>
              </a:rPr>
              <a:t> </a:t>
            </a:r>
          </a:p>
          <a:p>
            <a:pPr algn="ctr"/>
            <a:endParaRPr kumimoji="1" lang="ru-RU" sz="1200" i="1" dirty="0">
              <a:latin typeface="Verdana" pitchFamily="34" charset="0"/>
            </a:endParaRPr>
          </a:p>
        </p:txBody>
      </p:sp>
    </p:spTree>
  </p:cSld>
  <p:clrMapOvr>
    <a:masterClrMapping/>
  </p:clrMapOvr>
  <p:transition spd="slow" advClick="0" advTm="1814000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28413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err="1">
                <a:solidFill>
                  <a:srgbClr val="FF00FF"/>
                </a:solidFill>
              </a:rPr>
              <a:t>Физминутка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203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9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pic>
        <p:nvPicPr>
          <p:cNvPr id="31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196752"/>
            <a:ext cx="674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задание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7552" y="2747446"/>
            <a:ext cx="6028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 6 учебника, № 2</a:t>
            </a:r>
          </a:p>
        </p:txBody>
      </p:sp>
    </p:spTree>
    <p:extLst>
      <p:ext uri="{BB962C8B-B14F-4D97-AF65-F5344CB8AC3E}">
        <p14:creationId xmlns:p14="http://schemas.microsoft.com/office/powerpoint/2010/main" val="620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714488"/>
            <a:ext cx="8250335" cy="156966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9600" dirty="0">
                <a:solidFill>
                  <a:srgbClr val="FF00FF"/>
                </a:solidFill>
              </a:rPr>
              <a:t>Решаем задачи</a:t>
            </a:r>
          </a:p>
        </p:txBody>
      </p:sp>
      <p:pic>
        <p:nvPicPr>
          <p:cNvPr id="3" name="Picture 4" descr="C:\Documents and Settings\ADMIN\Рабочий стол\90683054_large_StarLightDesigns_DeepInTheForest_elements__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1735911" y="4000504"/>
            <a:ext cx="1958172" cy="2303731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hare1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357686" y="3714752"/>
            <a:ext cx="344852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pic>
        <p:nvPicPr>
          <p:cNvPr id="26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598003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учебника, № 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5948" y="972000"/>
            <a:ext cx="5814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 задачу</a:t>
            </a:r>
          </a:p>
        </p:txBody>
      </p:sp>
    </p:spTree>
    <p:extLst>
      <p:ext uri="{BB962C8B-B14F-4D97-AF65-F5344CB8AC3E}">
        <p14:creationId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8840"/>
            <a:ext cx="890186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Прочитайте задачу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игроков было на поле?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Сколько игроков ждали своей очереди?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Каким действием найдём ответ на вопрос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Как записать задачу кратко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Решите задачу удобным для вас способом.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Сколько человек принимало участие в игре?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692696"/>
            <a:ext cx="604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решения задач</a:t>
            </a:r>
            <a:endParaRPr lang="ru-RU" sz="4000" b="1" dirty="0"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4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pic>
        <p:nvPicPr>
          <p:cNvPr id="28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2420888"/>
            <a:ext cx="62464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«5» - «+» - 4 знака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«4» - «+» - 3 знака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«3» - «+» - 2 знака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9659" y="836712"/>
            <a:ext cx="5586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>
                <a:effectLst>
                  <a:glow rad="127000">
                    <a:schemeClr val="bg1"/>
                  </a:glow>
                </a:effectLst>
              </a:rPr>
              <a:t>Самооценивание</a:t>
            </a:r>
            <a:endParaRPr lang="ru-RU" sz="5400" dirty="0"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7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132856"/>
            <a:ext cx="91795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доволен собой погладьте себя по голове и скажите :</a:t>
            </a:r>
          </a:p>
          <a:p>
            <a:pPr algn="ctr"/>
            <a:r>
              <a:rPr lang="ru-RU" sz="2800" b="1" dirty="0"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 Я — молодец!» </a:t>
            </a:r>
          </a:p>
          <a:p>
            <a:r>
              <a:rPr lang="ru-RU" sz="2800" b="1" dirty="0"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кто не доволен собой сожмите кулачки и скажите: </a:t>
            </a:r>
          </a:p>
          <a:p>
            <a:pPr algn="ctr"/>
            <a:r>
              <a:rPr lang="ru-RU" sz="2800" b="1" dirty="0"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Я всего добьюсь сам!»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8121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Каллиграфическая минутка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2276872"/>
            <a:ext cx="5262979" cy="2428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6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30 30 30 30 30</a:t>
            </a:r>
            <a:endParaRPr lang="ru-RU" sz="5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6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40 40 40 40 40</a:t>
            </a:r>
            <a:endParaRPr lang="ru-RU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0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Математическая шифровка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1500198" cy="5170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9+5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58082" y="1214422"/>
            <a:ext cx="1285884" cy="5170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11-3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643182"/>
            <a:ext cx="1500198" cy="5170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39+1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3357562"/>
            <a:ext cx="1571636" cy="5170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78+0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8082" y="2571744"/>
            <a:ext cx="1303979" cy="5170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90-1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1928802"/>
            <a:ext cx="1571636" cy="5170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8+4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2643182"/>
            <a:ext cx="1571636" cy="5170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80-30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3357562"/>
            <a:ext cx="1571636" cy="4830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11-5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1928802"/>
            <a:ext cx="1571636" cy="5170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28-8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28596" y="4643446"/>
          <a:ext cx="8358251" cy="185738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5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9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98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98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98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98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96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3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Анжелика\Desktop\наборы\новый год 8\фон2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142852"/>
            <a:ext cx="9144000" cy="65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-13266" y="0"/>
            <a:ext cx="9443049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ctr"/>
            <a:endParaRPr lang="ru-RU" sz="2800" b="1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  <a:p>
            <a:pPr marL="742950" indent="-742950" algn="ctr"/>
            <a:endParaRPr lang="ru-RU" sz="2800" b="1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  <a:p>
            <a:pPr marL="742950" indent="-742950" algn="ctr"/>
            <a:r>
              <a:rPr lang="ru-RU" sz="6600" b="1" dirty="0">
                <a:solidFill>
                  <a:srgbClr val="FF00FF"/>
                </a:solidFill>
                <a:latin typeface="Comic Sans MS" pitchFamily="66" charset="0"/>
                <a:cs typeface="Arial" charset="0"/>
              </a:rPr>
              <a:t>Тема урока</a:t>
            </a:r>
          </a:p>
        </p:txBody>
      </p:sp>
      <p:pic>
        <p:nvPicPr>
          <p:cNvPr id="9" name="Picture 3" descr="C:\Users\Анжелика\Desktop\наборы\с ёжиками\ПНГ ФАЙЛЫ\ПНГ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74460" r="18873" b="5535"/>
          <a:stretch/>
        </p:blipFill>
        <p:spPr bwMode="auto">
          <a:xfrm>
            <a:off x="410388" y="252000"/>
            <a:ext cx="532467" cy="6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Анжелика\Desktop\наборы\с ёжиками\ПНГ ФАЙЛЫ\ПНГ (2)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69" t="34152" r="30792" b="632"/>
          <a:stretch/>
        </p:blipFill>
        <p:spPr bwMode="auto">
          <a:xfrm>
            <a:off x="7000892" y="-214338"/>
            <a:ext cx="1604383" cy="21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Анжелика\Desktop\наборы\с ёжиками\ПНГ ФАЙЛЫ\ПНГ (4)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3" t="37007" r="38012" b="28687"/>
          <a:stretch/>
        </p:blipFill>
        <p:spPr bwMode="auto">
          <a:xfrm>
            <a:off x="1187624" y="252000"/>
            <a:ext cx="828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410388" y="3288737"/>
            <a:ext cx="1516933" cy="27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mg-fotki.yandex.ru/get/5314/102699435.495/0_7708e_3a68dac2_X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t="2509" r="20540" b="5513"/>
          <a:stretch/>
        </p:blipFill>
        <p:spPr bwMode="auto">
          <a:xfrm flipH="1">
            <a:off x="6804248" y="4005064"/>
            <a:ext cx="675608" cy="9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14414" y="2285992"/>
            <a:ext cx="7184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err="1">
                <a:solidFill>
                  <a:srgbClr val="FFC000"/>
                </a:solidFill>
              </a:rPr>
              <a:t>З</a:t>
            </a:r>
            <a:endParaRPr lang="ru-RU" sz="88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3357562"/>
            <a:ext cx="7970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1802" y="3571876"/>
            <a:ext cx="7681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FFC000"/>
                </a:solidFill>
              </a:rPr>
              <a:t>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57686" y="2857496"/>
            <a:ext cx="8867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chemeClr val="bg1"/>
                </a:solidFill>
              </a:rPr>
              <a:t>П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2066" y="3500438"/>
            <a:ext cx="8739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FFC000"/>
                </a:solidFill>
              </a:rPr>
              <a:t>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29388" y="2571744"/>
            <a:ext cx="8883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57356" y="2285992"/>
            <a:ext cx="8370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FFFF00"/>
                </a:solidFill>
              </a:rPr>
              <a:t>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6182" y="3571876"/>
            <a:ext cx="7360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57884" y="3429000"/>
            <a:ext cx="7360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15206" y="2643182"/>
            <a:ext cx="9092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01024" y="3357562"/>
            <a:ext cx="7360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FFC0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14044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желика\Desktop\наборы\новый год 8\фон2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3571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ctr"/>
            <a:endParaRPr lang="ru-RU" sz="2800" b="1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  <a:p>
            <a:pPr marL="742950" indent="-742950" algn="ctr"/>
            <a:endParaRPr lang="ru-RU" sz="2800" b="1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  <a:p>
            <a:pPr marL="742950" indent="-742950" algn="ctr"/>
            <a:r>
              <a:rPr lang="ru-RU" sz="6600" b="1" dirty="0">
                <a:solidFill>
                  <a:srgbClr val="FF00FF"/>
                </a:solidFill>
                <a:latin typeface="Comic Sans MS" pitchFamily="66" charset="0"/>
                <a:cs typeface="Arial" charset="0"/>
              </a:rPr>
              <a:t>Тема урока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904" y="2357430"/>
            <a:ext cx="87597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>
                <a:solidFill>
                  <a:srgbClr val="FFFF00"/>
                </a:solidFill>
              </a:rPr>
              <a:t>Закрепление письменных приёмов </a:t>
            </a:r>
          </a:p>
          <a:p>
            <a:r>
              <a:rPr lang="ru-RU" sz="4000" i="1" dirty="0">
                <a:solidFill>
                  <a:srgbClr val="FFFF00"/>
                </a:solidFill>
              </a:rPr>
              <a:t>сложения и вычитания двухзначных</a:t>
            </a:r>
          </a:p>
          <a:p>
            <a:r>
              <a:rPr lang="ru-RU" sz="4000" i="1" dirty="0">
                <a:solidFill>
                  <a:srgbClr val="FFFF00"/>
                </a:solidFill>
              </a:rPr>
              <a:t>чисел в пределах 100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4766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srgbClr val="FF00FF"/>
                </a:solidFill>
                <a:effectLst>
                  <a:glow rad="127000">
                    <a:schemeClr val="bg1"/>
                  </a:glow>
                </a:effectLst>
              </a:rPr>
              <a:t>Задачи </a:t>
            </a:r>
            <a:r>
              <a:rPr lang="ru-RU" sz="4800" dirty="0">
                <a:solidFill>
                  <a:srgbClr val="FF00FF"/>
                </a:solidFill>
                <a:effectLst>
                  <a:glow rad="127000">
                    <a:schemeClr val="bg1"/>
                  </a:glow>
                </a:effectLst>
              </a:rPr>
              <a:t>нашего урока</a:t>
            </a:r>
            <a:endParaRPr lang="ru-RU" sz="4800" dirty="0">
              <a:solidFill>
                <a:srgbClr val="FF00FF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772816"/>
            <a:ext cx="9156930" cy="2312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умения выполнять по алгоритму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письменных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приёмов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сложения и вычитания двухзначных 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чисел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пределах 100.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Умения решать задачи.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6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285860"/>
            <a:ext cx="5337615" cy="13234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8000" dirty="0">
                <a:solidFill>
                  <a:srgbClr val="FF00FF"/>
                </a:solidFill>
              </a:rPr>
              <a:t>Найди значения выражений:</a:t>
            </a:r>
          </a:p>
        </p:txBody>
      </p:sp>
      <p:pic>
        <p:nvPicPr>
          <p:cNvPr id="3" name="Picture 4" descr="http://img-fotki.yandex.ru/get/4614/102699435.4ad/0_77b2e_82e879ee_X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3550" r="20658" b="8578"/>
          <a:stretch/>
        </p:blipFill>
        <p:spPr bwMode="auto">
          <a:xfrm>
            <a:off x="1643042" y="2571744"/>
            <a:ext cx="2163741" cy="38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2066" y="2428868"/>
            <a:ext cx="2314540" cy="38437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pic>
        <p:nvPicPr>
          <p:cNvPr id="1029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6397" y="1142117"/>
            <a:ext cx="2821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37+42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1632" y="1183293"/>
            <a:ext cx="28216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64+25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2767280"/>
            <a:ext cx="2821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36+21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0053" y="4581128"/>
            <a:ext cx="25779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97-46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0112" y="4509120"/>
            <a:ext cx="25779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80-56</a:t>
            </a:r>
          </a:p>
        </p:txBody>
      </p:sp>
    </p:spTree>
    <p:extLst>
      <p:ext uri="{BB962C8B-B14F-4D97-AF65-F5344CB8AC3E}">
        <p14:creationId xmlns:p14="http://schemas.microsoft.com/office/powerpoint/2010/main" val="396708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>
            <a:gsLst>
              <a:gs pos="100000">
                <a:srgbClr val="7030A0"/>
              </a:gs>
              <a:gs pos="100000">
                <a:schemeClr val="accent1">
                  <a:shade val="93000"/>
                  <a:satMod val="130000"/>
                </a:schemeClr>
              </a:gs>
              <a:gs pos="99000">
                <a:srgbClr val="00B0F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92D050"/>
              </a:solidFill>
            </a:endParaRPr>
          </a:p>
        </p:txBody>
      </p:sp>
      <p:pic>
        <p:nvPicPr>
          <p:cNvPr id="28" name="Picture 5" descr="C:\Users\Анжелика\Desktop\наборы\с ёжиками\ПНГ ФАЙЛЫ\ПНГ (3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59365" r="37987" b="21743"/>
          <a:stretch/>
        </p:blipFill>
        <p:spPr bwMode="auto">
          <a:xfrm>
            <a:off x="8450340" y="180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Анжелика\Desktop\наборы\с ёжиками\ПНГ ФАЙЛЫ\ПНГ (3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60013" r="36980" b="21095"/>
          <a:stretch/>
        </p:blipFill>
        <p:spPr bwMode="auto">
          <a:xfrm rot="1888070">
            <a:off x="8448827" y="6192000"/>
            <a:ext cx="540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1293" y="1844824"/>
            <a:ext cx="115929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5*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+31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----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844824"/>
            <a:ext cx="12241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   </a:t>
            </a: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*6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+13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79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6874" y="1871997"/>
            <a:ext cx="19152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8*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- 51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33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2185" y="1830054"/>
            <a:ext cx="1187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-2*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12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23716" y="1844824"/>
            <a:ext cx="166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89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-*3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</a:t>
            </a:r>
          </a:p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56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