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6" r:id="rId2"/>
    <p:sldId id="279" r:id="rId3"/>
    <p:sldId id="308" r:id="rId4"/>
    <p:sldId id="302" r:id="rId5"/>
    <p:sldId id="281" r:id="rId6"/>
    <p:sldId id="306" r:id="rId7"/>
    <p:sldId id="284" r:id="rId8"/>
    <p:sldId id="304" r:id="rId9"/>
    <p:sldId id="307" r:id="rId10"/>
    <p:sldId id="289" r:id="rId11"/>
    <p:sldId id="309" r:id="rId1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Руднева" initials="ЛР" lastIdx="1" clrIdx="0">
    <p:extLst>
      <p:ext uri="{19B8F6BF-5375-455C-9EA6-DF929625EA0E}">
        <p15:presenceInfo xmlns:p15="http://schemas.microsoft.com/office/powerpoint/2012/main" userId="df6e7cbc097b99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9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913F7-CAF7-49FA-9861-32F6F94483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B4F4A2-CD09-448C-B8A2-E2D3C9A23AE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</a:t>
          </a:r>
          <a:r>
            <a:rPr lang="ru-RU" dirty="0"/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gm:t>
    </dgm:pt>
    <dgm:pt modelId="{39CDED0C-91F7-4A9E-89B3-3D5653534B3E}" type="parTrans" cxnId="{74D6A1FC-8F81-4B85-9998-F22E35D6668A}">
      <dgm:prSet/>
      <dgm:spPr/>
      <dgm:t>
        <a:bodyPr/>
        <a:lstStyle/>
        <a:p>
          <a:endParaRPr lang="ru-RU"/>
        </a:p>
      </dgm:t>
    </dgm:pt>
    <dgm:pt modelId="{3E19C9D0-6C59-41D0-AF73-66549233EA1D}" type="sibTrans" cxnId="{74D6A1FC-8F81-4B85-9998-F22E35D6668A}">
      <dgm:prSet/>
      <dgm:spPr/>
      <dgm:t>
        <a:bodyPr/>
        <a:lstStyle/>
        <a:p>
          <a:endParaRPr lang="ru-RU"/>
        </a:p>
      </dgm:t>
    </dgm:pt>
    <dgm:pt modelId="{B7933806-1E98-4751-BFE5-1D2860C29DF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Равная доступность образования для всех обучающихся</a:t>
          </a:r>
        </a:p>
      </dgm:t>
    </dgm:pt>
    <dgm:pt modelId="{CE082D14-E876-4E4F-9FB9-4C325F6BE711}" type="parTrans" cxnId="{C74A322A-F6DC-429A-89BF-CDA9A1C87BF5}">
      <dgm:prSet/>
      <dgm:spPr/>
      <dgm:t>
        <a:bodyPr/>
        <a:lstStyle/>
        <a:p>
          <a:endParaRPr lang="ru-RU"/>
        </a:p>
      </dgm:t>
    </dgm:pt>
    <dgm:pt modelId="{707A1BFF-9D7E-4DD2-9A91-92868867B2C5}" type="sibTrans" cxnId="{C74A322A-F6DC-429A-89BF-CDA9A1C87BF5}">
      <dgm:prSet/>
      <dgm:spPr/>
      <dgm:t>
        <a:bodyPr/>
        <a:lstStyle/>
        <a:p>
          <a:endParaRPr lang="ru-RU"/>
        </a:p>
      </dgm:t>
    </dgm:pt>
    <dgm:pt modelId="{0F96FFA9-27ED-439E-AEE1-74994420CC0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АООП НОО ОВЗ</a:t>
          </a:r>
        </a:p>
      </dgm:t>
    </dgm:pt>
    <dgm:pt modelId="{0FB12B1C-3EE4-4848-9E69-A04D50864271}" type="parTrans" cxnId="{69EE0B2C-4C78-4E6E-B85E-7CB715543761}">
      <dgm:prSet/>
      <dgm:spPr/>
      <dgm:t>
        <a:bodyPr/>
        <a:lstStyle/>
        <a:p>
          <a:endParaRPr lang="ru-RU"/>
        </a:p>
      </dgm:t>
    </dgm:pt>
    <dgm:pt modelId="{BF44838D-A423-45F3-904E-556B3EEDA9E1}" type="sibTrans" cxnId="{69EE0B2C-4C78-4E6E-B85E-7CB715543761}">
      <dgm:prSet/>
      <dgm:spPr/>
      <dgm:t>
        <a:bodyPr/>
        <a:lstStyle/>
        <a:p>
          <a:endParaRPr lang="ru-RU"/>
        </a:p>
      </dgm:t>
    </dgm:pt>
    <dgm:pt modelId="{FF7C5285-1259-49E4-B819-11701961616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Может быть организована как совместно с другими обучающимися, так и в отдельных классах, группах или в отдельных организациях</a:t>
          </a:r>
        </a:p>
      </dgm:t>
    </dgm:pt>
    <dgm:pt modelId="{0AD7C494-6F97-42D8-A292-A8303210E204}" type="parTrans" cxnId="{38FB77BA-C34D-4D4D-B4EA-9B6CF3600ECC}">
      <dgm:prSet/>
      <dgm:spPr/>
      <dgm:t>
        <a:bodyPr/>
        <a:lstStyle/>
        <a:p>
          <a:endParaRPr lang="ru-RU"/>
        </a:p>
      </dgm:t>
    </dgm:pt>
    <dgm:pt modelId="{F93D686D-FDA9-416D-9485-16D0E734E6F2}" type="sibTrans" cxnId="{38FB77BA-C34D-4D4D-B4EA-9B6CF3600ECC}">
      <dgm:prSet/>
      <dgm:spPr/>
      <dgm:t>
        <a:bodyPr/>
        <a:lstStyle/>
        <a:p>
          <a:endParaRPr lang="ru-RU"/>
        </a:p>
      </dgm:t>
    </dgm:pt>
    <dgm:pt modelId="{220D1389-E4E3-477C-A42D-D52DB56B0251}">
      <dgm:prSet phldrT="[Текст]"/>
      <dgm:spPr/>
      <dgm:t>
        <a:bodyPr/>
        <a:lstStyle/>
        <a:p>
          <a:endParaRPr lang="ru-RU" dirty="0"/>
        </a:p>
      </dgm:t>
    </dgm:pt>
    <dgm:pt modelId="{8D63BE39-B229-480B-847D-B9016EF9CC30}" type="parTrans" cxnId="{213944FE-7421-411F-A359-53D44589EB4D}">
      <dgm:prSet/>
      <dgm:spPr/>
      <dgm:t>
        <a:bodyPr/>
        <a:lstStyle/>
        <a:p>
          <a:endParaRPr lang="ru-RU"/>
        </a:p>
      </dgm:t>
    </dgm:pt>
    <dgm:pt modelId="{91D95FFA-EE75-4B70-BB7A-63EAF063A350}" type="sibTrans" cxnId="{213944FE-7421-411F-A359-53D44589EB4D}">
      <dgm:prSet/>
      <dgm:spPr/>
      <dgm:t>
        <a:bodyPr/>
        <a:lstStyle/>
        <a:p>
          <a:endParaRPr lang="ru-RU"/>
        </a:p>
      </dgm:t>
    </dgm:pt>
    <dgm:pt modelId="{B3118F39-EDC6-4D9F-94B5-67981C34FD19}" type="pres">
      <dgm:prSet presAssocID="{43E913F7-CAF7-49FA-9861-32F6F944835E}" presName="linear" presStyleCnt="0">
        <dgm:presLayoutVars>
          <dgm:animLvl val="lvl"/>
          <dgm:resizeHandles val="exact"/>
        </dgm:presLayoutVars>
      </dgm:prSet>
      <dgm:spPr/>
    </dgm:pt>
    <dgm:pt modelId="{6BABA4C3-1923-4C15-A0E2-5C3366EE5A56}" type="pres">
      <dgm:prSet presAssocID="{BDB4F4A2-CD09-448C-B8A2-E2D3C9A23A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A985E7-ED90-448E-8167-D79BEE2E3FF6}" type="pres">
      <dgm:prSet presAssocID="{BDB4F4A2-CD09-448C-B8A2-E2D3C9A23AE4}" presName="childText" presStyleLbl="revTx" presStyleIdx="0" presStyleCnt="2">
        <dgm:presLayoutVars>
          <dgm:bulletEnabled val="1"/>
        </dgm:presLayoutVars>
      </dgm:prSet>
      <dgm:spPr/>
    </dgm:pt>
    <dgm:pt modelId="{8CBEB48D-C829-4A5F-9484-80DCACA1DE33}" type="pres">
      <dgm:prSet presAssocID="{0F96FFA9-27ED-439E-AEE1-74994420CC0E}" presName="parentText" presStyleLbl="node1" presStyleIdx="1" presStyleCnt="2" custLinFactNeighborX="1157" custLinFactNeighborY="3859">
        <dgm:presLayoutVars>
          <dgm:chMax val="0"/>
          <dgm:bulletEnabled val="1"/>
        </dgm:presLayoutVars>
      </dgm:prSet>
      <dgm:spPr/>
    </dgm:pt>
    <dgm:pt modelId="{62F7BA04-2E53-4E23-978B-A8B1987E6B45}" type="pres">
      <dgm:prSet presAssocID="{0F96FFA9-27ED-439E-AEE1-74994420CC0E}" presName="childText" presStyleLbl="revTx" presStyleIdx="1" presStyleCnt="2" custLinFactNeighborX="1157" custLinFactNeighborY="10989">
        <dgm:presLayoutVars>
          <dgm:bulletEnabled val="1"/>
        </dgm:presLayoutVars>
      </dgm:prSet>
      <dgm:spPr/>
    </dgm:pt>
  </dgm:ptLst>
  <dgm:cxnLst>
    <dgm:cxn modelId="{36604A09-0126-4870-9225-CBB40D51807E}" type="presOf" srcId="{FF7C5285-1259-49E4-B819-117019616169}" destId="{62F7BA04-2E53-4E23-978B-A8B1987E6B45}" srcOrd="0" destOrd="0" presId="urn:microsoft.com/office/officeart/2005/8/layout/vList2"/>
    <dgm:cxn modelId="{C74A322A-F6DC-429A-89BF-CDA9A1C87BF5}" srcId="{BDB4F4A2-CD09-448C-B8A2-E2D3C9A23AE4}" destId="{B7933806-1E98-4751-BFE5-1D2860C29DF1}" srcOrd="0" destOrd="0" parTransId="{CE082D14-E876-4E4F-9FB9-4C325F6BE711}" sibTransId="{707A1BFF-9D7E-4DD2-9A91-92868867B2C5}"/>
    <dgm:cxn modelId="{69EE0B2C-4C78-4E6E-B85E-7CB715543761}" srcId="{43E913F7-CAF7-49FA-9861-32F6F944835E}" destId="{0F96FFA9-27ED-439E-AEE1-74994420CC0E}" srcOrd="1" destOrd="0" parTransId="{0FB12B1C-3EE4-4848-9E69-A04D50864271}" sibTransId="{BF44838D-A423-45F3-904E-556B3EEDA9E1}"/>
    <dgm:cxn modelId="{8899FA38-4973-45C5-AF81-F42466366B57}" type="presOf" srcId="{BDB4F4A2-CD09-448C-B8A2-E2D3C9A23AE4}" destId="{6BABA4C3-1923-4C15-A0E2-5C3366EE5A56}" srcOrd="0" destOrd="0" presId="urn:microsoft.com/office/officeart/2005/8/layout/vList2"/>
    <dgm:cxn modelId="{51BB8F3F-F092-4170-9B35-D484407BC28D}" type="presOf" srcId="{220D1389-E4E3-477C-A42D-D52DB56B0251}" destId="{62F7BA04-2E53-4E23-978B-A8B1987E6B45}" srcOrd="0" destOrd="1" presId="urn:microsoft.com/office/officeart/2005/8/layout/vList2"/>
    <dgm:cxn modelId="{D502F45A-BB36-4831-A0D7-5B8109EA6DBE}" type="presOf" srcId="{43E913F7-CAF7-49FA-9861-32F6F944835E}" destId="{B3118F39-EDC6-4D9F-94B5-67981C34FD19}" srcOrd="0" destOrd="0" presId="urn:microsoft.com/office/officeart/2005/8/layout/vList2"/>
    <dgm:cxn modelId="{38FB77BA-C34D-4D4D-B4EA-9B6CF3600ECC}" srcId="{0F96FFA9-27ED-439E-AEE1-74994420CC0E}" destId="{FF7C5285-1259-49E4-B819-117019616169}" srcOrd="0" destOrd="0" parTransId="{0AD7C494-6F97-42D8-A292-A8303210E204}" sibTransId="{F93D686D-FDA9-416D-9485-16D0E734E6F2}"/>
    <dgm:cxn modelId="{3B20F0E0-8AF6-479B-9C28-A63DAFF93A2C}" type="presOf" srcId="{B7933806-1E98-4751-BFE5-1D2860C29DF1}" destId="{C2A985E7-ED90-448E-8167-D79BEE2E3FF6}" srcOrd="0" destOrd="0" presId="urn:microsoft.com/office/officeart/2005/8/layout/vList2"/>
    <dgm:cxn modelId="{60B922F0-51DF-40F4-9E5D-8BEB6557F95D}" type="presOf" srcId="{0F96FFA9-27ED-439E-AEE1-74994420CC0E}" destId="{8CBEB48D-C829-4A5F-9484-80DCACA1DE33}" srcOrd="0" destOrd="0" presId="urn:microsoft.com/office/officeart/2005/8/layout/vList2"/>
    <dgm:cxn modelId="{74D6A1FC-8F81-4B85-9998-F22E35D6668A}" srcId="{43E913F7-CAF7-49FA-9861-32F6F944835E}" destId="{BDB4F4A2-CD09-448C-B8A2-E2D3C9A23AE4}" srcOrd="0" destOrd="0" parTransId="{39CDED0C-91F7-4A9E-89B3-3D5653534B3E}" sibTransId="{3E19C9D0-6C59-41D0-AF73-66549233EA1D}"/>
    <dgm:cxn modelId="{213944FE-7421-411F-A359-53D44589EB4D}" srcId="{0F96FFA9-27ED-439E-AEE1-74994420CC0E}" destId="{220D1389-E4E3-477C-A42D-D52DB56B0251}" srcOrd="1" destOrd="0" parTransId="{8D63BE39-B229-480B-847D-B9016EF9CC30}" sibTransId="{91D95FFA-EE75-4B70-BB7A-63EAF063A350}"/>
    <dgm:cxn modelId="{00537883-EF00-4D94-A2E8-5D4E046E9338}" type="presParOf" srcId="{B3118F39-EDC6-4D9F-94B5-67981C34FD19}" destId="{6BABA4C3-1923-4C15-A0E2-5C3366EE5A56}" srcOrd="0" destOrd="0" presId="urn:microsoft.com/office/officeart/2005/8/layout/vList2"/>
    <dgm:cxn modelId="{33E72280-1286-430D-9550-D2DB1665F127}" type="presParOf" srcId="{B3118F39-EDC6-4D9F-94B5-67981C34FD19}" destId="{C2A985E7-ED90-448E-8167-D79BEE2E3FF6}" srcOrd="1" destOrd="0" presId="urn:microsoft.com/office/officeart/2005/8/layout/vList2"/>
    <dgm:cxn modelId="{872BEB7F-BFA0-4233-97DA-1C40D1AFF40D}" type="presParOf" srcId="{B3118F39-EDC6-4D9F-94B5-67981C34FD19}" destId="{8CBEB48D-C829-4A5F-9484-80DCACA1DE33}" srcOrd="2" destOrd="0" presId="urn:microsoft.com/office/officeart/2005/8/layout/vList2"/>
    <dgm:cxn modelId="{AB24B810-7744-4205-A581-B0E03822329A}" type="presParOf" srcId="{B3118F39-EDC6-4D9F-94B5-67981C34FD19}" destId="{62F7BA04-2E53-4E23-978B-A8B1987E6B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BA4C3-1923-4C15-A0E2-5C3366EE5A56}">
      <dsp:nvSpPr>
        <dsp:cNvPr id="0" name=""/>
        <dsp:cNvSpPr/>
      </dsp:nvSpPr>
      <dsp:spPr>
        <a:xfrm>
          <a:off x="0" y="122651"/>
          <a:ext cx="492204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</a:t>
          </a:r>
          <a:r>
            <a:rPr lang="ru-RU" sz="3100" kern="1200" dirty="0"/>
            <a:t> </a:t>
          </a: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sp:txBody>
      <dsp:txXfrm>
        <a:off x="36296" y="158947"/>
        <a:ext cx="4849453" cy="670943"/>
      </dsp:txXfrm>
    </dsp:sp>
    <dsp:sp modelId="{C2A985E7-ED90-448E-8167-D79BEE2E3FF6}">
      <dsp:nvSpPr>
        <dsp:cNvPr id="0" name=""/>
        <dsp:cNvSpPr/>
      </dsp:nvSpPr>
      <dsp:spPr>
        <a:xfrm>
          <a:off x="0" y="866186"/>
          <a:ext cx="4922045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7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Равная доступность образования для всех обучающихся</a:t>
          </a:r>
        </a:p>
      </dsp:txBody>
      <dsp:txXfrm>
        <a:off x="0" y="866186"/>
        <a:ext cx="4922045" cy="721912"/>
      </dsp:txXfrm>
    </dsp:sp>
    <dsp:sp modelId="{8CBEB48D-C829-4A5F-9484-80DCACA1DE33}">
      <dsp:nvSpPr>
        <dsp:cNvPr id="0" name=""/>
        <dsp:cNvSpPr/>
      </dsp:nvSpPr>
      <dsp:spPr>
        <a:xfrm>
          <a:off x="0" y="1669817"/>
          <a:ext cx="492204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АООП НОО ОВЗ</a:t>
          </a:r>
        </a:p>
      </dsp:txBody>
      <dsp:txXfrm>
        <a:off x="36296" y="1706113"/>
        <a:ext cx="4849453" cy="670943"/>
      </dsp:txXfrm>
    </dsp:sp>
    <dsp:sp modelId="{62F7BA04-2E53-4E23-978B-A8B1987E6B45}">
      <dsp:nvSpPr>
        <dsp:cNvPr id="0" name=""/>
        <dsp:cNvSpPr/>
      </dsp:nvSpPr>
      <dsp:spPr>
        <a:xfrm>
          <a:off x="0" y="2413340"/>
          <a:ext cx="4922045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7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Может быть организована как совместно с другими обучающимися, так и в отдельных классах, группах или в отдельных организациях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400" kern="1200" dirty="0"/>
        </a:p>
      </dsp:txBody>
      <dsp:txXfrm>
        <a:off x="0" y="2413340"/>
        <a:ext cx="4922045" cy="211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4CC1-6EE8-47DA-808C-1415F8DFA63E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4F07-602A-4805-AF96-CC2EB483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C4F07-602A-4805-AF96-CC2EB48382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8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96;&#1082;&#1086;&#1083;&#1072;156.&#1088;&#1092;/wp-content/uploads/2022/11/%E2%87%92%D0%9F%D1%80%D0%B8%D0%BA%D0%B0%D0%B7-%D0%93%D0%A3%D0%9E-%D0%90%D0%B4%D0%BC%D0%B8%D0%BD%D0%B8%D1%81%D1%82%D1%80%D0%B0%D1%86%D0%B8%D0%B8-%D0%B3%D0%BE%D1%80%D0%BE%D0%B4%D0%B0-%D0%9A%D1%80%D0%B0%D1%81%D0%BD%D0%BE%D1%8F%D1%80%D1%81%D0%BA%D0%B0-%E2%84%96459%D0%BF-%D0%BE%D1%82-30.09.2022-%D0%B3.-%D0%9E-%D0%BF%D1%80%D0%B8%D1%81%D0%B2%D0%BE%D0%B5%D0%BD%D0%B8%D0%B8-%D1%81%D1%82%D0%B0%D1%82%D1%83%D1%81%D0%B0-%D0%B3%D0%BE%D1%80%D0%BE%D0%B4%D1%81%D0%BA%D0%BE%D0%B9-%D0%B1%D0%B0%D0%B7%D0%BE%D0%B2%D0%BE%D0%B9-%D0%BF%D0%BB%D0%BE%D1%89%D0%B0%D0%B4%D0%BA%D0%B8-%D0%BD%D0%B0-2022-2023-%D1%83%D1%87%D0%B5%D0%B1%D0%BD%D1%8B%D0%B9-%D0%B3%D0%BE%D0%B4-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9366" y="1141293"/>
            <a:ext cx="8387644" cy="57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2532" y="1923155"/>
            <a:ext cx="1170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BF0F4-BB5D-6D8F-3577-C029720D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42195" cy="2831973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и нормативно-правовые основания для создания инклюзивной  среды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925A799B-8088-0218-2FF8-BC23206D1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Руднева Любовь Алексеевна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СШ № 156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94D770-0AA2-48CD-B2AA-1886A87984C5}"/>
              </a:ext>
            </a:extLst>
          </p:cNvPr>
          <p:cNvSpPr txBox="1">
            <a:spLocks/>
          </p:cNvSpPr>
          <p:nvPr/>
        </p:nvSpPr>
        <p:spPr>
          <a:xfrm>
            <a:off x="2296160" y="0"/>
            <a:ext cx="9895840" cy="1361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образования по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учётом варианта ПАООП ООО)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8FB2C2-402D-48AA-A6FF-3C1BA9AF1A54}"/>
              </a:ext>
            </a:extLst>
          </p:cNvPr>
          <p:cNvSpPr/>
          <p:nvPr/>
        </p:nvSpPr>
        <p:spPr>
          <a:xfrm>
            <a:off x="0" y="5299475"/>
            <a:ext cx="12192000" cy="1575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 какие учебные планы, рабочие программы,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коррекционные курсы должны быть реализованы в образовательно-коррекционном процессе  на уровне ООО с обучающимися с ОВЗ , завершивших обучение на уровне НОО?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E4976B-2653-432A-9946-944001157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E83D07-9C19-4A50-BA02-0CEFF83E4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60816"/>
              </p:ext>
            </p:extLst>
          </p:nvPr>
        </p:nvGraphicFramePr>
        <p:xfrm>
          <a:off x="1021346" y="1907472"/>
          <a:ext cx="1045677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970">
                  <a:extLst>
                    <a:ext uri="{9D8B030D-6E8A-4147-A177-3AD203B41FA5}">
                      <a16:colId xmlns:a16="http://schemas.microsoft.com/office/drawing/2014/main" val="3098755683"/>
                    </a:ext>
                  </a:extLst>
                </a:gridCol>
                <a:gridCol w="6785809">
                  <a:extLst>
                    <a:ext uri="{9D8B030D-6E8A-4147-A177-3AD203B41FA5}">
                      <a16:colId xmlns:a16="http://schemas.microsoft.com/office/drawing/2014/main" val="495083018"/>
                    </a:ext>
                  </a:extLst>
                </a:gridCol>
              </a:tblGrid>
              <a:tr h="298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 стандарт образования обучающихся с умственной отсталостью (интеллектуальными нарушениями)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 стандарт основного общего образования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адаптированные основные образовательные программы основного общего образования обучающихся с ОВЗ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95765"/>
                  </a:ext>
                </a:extLst>
              </a:tr>
            </a:tbl>
          </a:graphicData>
        </a:graphic>
      </p:graphicFrame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E57ED706-B179-4A87-89C9-F4180BE823B2}"/>
              </a:ext>
            </a:extLst>
          </p:cNvPr>
          <p:cNvSpPr/>
          <p:nvPr/>
        </p:nvSpPr>
        <p:spPr>
          <a:xfrm>
            <a:off x="7002379" y="2875547"/>
            <a:ext cx="757989" cy="806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5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7DF7B-4D88-FAAF-B31B-7A16784F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86603"/>
            <a:ext cx="10058400" cy="14507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условия для на уровне ООО с обучающимися с ОВЗ , завершивших обучение на уровне НОО?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BD7A05-654A-42FB-CE88-E807560FF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рабочей группы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локальных актов (обновление, внесение изменений)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индивидуальных учебных планов для обучающихся с ОВЗ на уровне ООО  (ЗПР , ТНР, РАС)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DD2593-30CF-316B-5413-4059BA07F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5"/>
            <a:ext cx="1953960" cy="15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3000"/>
                <a:lumOff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BE1B56-29E0-04D1-B34E-BEB6359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454" y="279056"/>
            <a:ext cx="10058400" cy="14507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семинара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62AA53A-93C6-C168-EE81-3D5BADA4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инклюзивной образовательной среде, этапах её создания в образовательных организациях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Психолого-педагогические и нормативно правовые основания для создания инклюзивно образовательной среды в МАОУ СШ № 156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деятельности команды психолого-педагогического сопровождения в создании инклюзивной образовательной среды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Роль родителей (законных представителей) в создании инклюзивной образовательной среды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5.Разработка и оформление  адаптированной общеобразовательной программы.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Итоги работы семинара. Рефлексия.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5FC64-4011-C895-3080-0BB6A6BCE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CE463-C78B-6027-43EC-5791A093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74" y="286603"/>
            <a:ext cx="9084226" cy="12359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0" i="0" u="sng" strike="noStrike" dirty="0">
                <a:solidFill>
                  <a:srgbClr val="2998E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⇒</a:t>
            </a:r>
            <a:r>
              <a:rPr lang="ru-RU" sz="2400" b="0" i="0" u="sng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Приказ-ГУО Администрации города Красноярска № 459п от 30.09.2022-г. О присвоении статуса городской базовой площадки на 2022-2023 учебный-год</a:t>
            </a: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521016-29B8-B2C0-32D1-D1721A919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85" t="43426" r="46026" b="26527"/>
          <a:stretch/>
        </p:blipFill>
        <p:spPr>
          <a:xfrm>
            <a:off x="5429250" y="2194560"/>
            <a:ext cx="6762750" cy="405384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ACC9D-7F3D-3981-532D-0028A49A0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6"/>
            <a:ext cx="1834664" cy="146713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7FF695-F483-18C4-0548-B04309B5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3806825"/>
            <a:ext cx="3032844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6F6F099-B625-4791-C0D9-C535440988F6}"/>
              </a:ext>
            </a:extLst>
          </p:cNvPr>
          <p:cNvSpPr txBox="1">
            <a:spLocks/>
          </p:cNvSpPr>
          <p:nvPr/>
        </p:nvSpPr>
        <p:spPr>
          <a:xfrm>
            <a:off x="176530" y="1961864"/>
            <a:ext cx="5252720" cy="1716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БАЗОВАЯ ПЛОЩАДКА ПО ФОРМИРОВАНИЮ ИНКЛЮЗИВНОЙКУЛЬТУРЫ УЧАСТНИКОВ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047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05A27AA-B629-71F8-4983-6B5713AA7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030">
            <a:off x="4848359" y="2854504"/>
            <a:ext cx="3162032" cy="21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03A84-5EE5-C1B7-CE4C-DE4D2E7C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96" y="-13074"/>
            <a:ext cx="9819004" cy="1467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</a:t>
            </a:r>
            <a:br>
              <a:rPr lang="ru-RU" sz="36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FD4B6-C95D-ABE4-6FF4-010B3C4A6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" y="111799"/>
            <a:ext cx="1834664" cy="1467136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0776FC9-4354-50B1-5E3F-60576E36B7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954392"/>
              </p:ext>
            </p:extLst>
          </p:nvPr>
        </p:nvGraphicFramePr>
        <p:xfrm>
          <a:off x="88105" y="1770063"/>
          <a:ext cx="4922045" cy="457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5CA8036-8706-037E-D02E-9D5403A7CD8D}"/>
              </a:ext>
            </a:extLst>
          </p:cNvPr>
          <p:cNvSpPr/>
          <p:nvPr/>
        </p:nvSpPr>
        <p:spPr>
          <a:xfrm>
            <a:off x="7848600" y="1654016"/>
            <a:ext cx="3759991" cy="4687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 – программа, предназначенная 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коррекции нарушений развития и социальной адаптации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7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03A84-5EE5-C1B7-CE4C-DE4D2E7C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20" y="1"/>
            <a:ext cx="9672954" cy="136143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 - правовые документы, регламентирующие организацию образовательной деятельности лиц с особыми образовательными потребностями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5BE97D-5A33-435F-9BB4-4336429718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6661748"/>
              </p:ext>
            </p:extLst>
          </p:nvPr>
        </p:nvGraphicFramePr>
        <p:xfrm>
          <a:off x="111760" y="1361441"/>
          <a:ext cx="11765914" cy="497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784">
                  <a:extLst>
                    <a:ext uri="{9D8B030D-6E8A-4147-A177-3AD203B41FA5}">
                      <a16:colId xmlns:a16="http://schemas.microsoft.com/office/drawing/2014/main" val="233775340"/>
                    </a:ext>
                  </a:extLst>
                </a:gridCol>
                <a:gridCol w="4491065">
                  <a:extLst>
                    <a:ext uri="{9D8B030D-6E8A-4147-A177-3AD203B41FA5}">
                      <a16:colId xmlns:a16="http://schemas.microsoft.com/office/drawing/2014/main" val="877453977"/>
                    </a:ext>
                  </a:extLst>
                </a:gridCol>
                <a:gridCol w="4491065">
                  <a:extLst>
                    <a:ext uri="{9D8B030D-6E8A-4147-A177-3AD203B41FA5}">
                      <a16:colId xmlns:a16="http://schemas.microsoft.com/office/drawing/2014/main" val="418959083"/>
                    </a:ext>
                  </a:extLst>
                </a:gridCol>
              </a:tblGrid>
              <a:tr h="4182154">
                <a:tc gridSpan="3">
                  <a:txBody>
                    <a:bodyPr/>
                    <a:lstStyle/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Российской Федерации «Об образовании в Российской Федерации» № 273-ФЗ;</a:t>
                      </a: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от 19.12.2014 № 1598 «Об утверждении федерального государственного образовательного стандарта для обучающихся с умственной отсталостью»</a:t>
                      </a: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Примерных адаптированных основных общеобразовательных  программ</a:t>
                      </a: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Постановления Главного государственного санитарного врача Российской Федерации от 28 сентября 2020 г.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молодежи»», Постановления Главного государственного санитарного врача Российской Федерации от 28 января 2021 г.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обитания».</a:t>
                      </a: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Главного управления образования администрации города Красноярска  от 29.05.2015 № 339/п «Об инклюзивном образовании» </a:t>
                      </a: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Нормативно-методические документы Минобразования Российской Федерации и другие нормативно-правовые акты в о</a:t>
                      </a:r>
                    </a:p>
                    <a:p>
                      <a:pPr lvl="0" algn="just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бласти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образования;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Локальные акты школы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38272"/>
                  </a:ext>
                </a:extLst>
              </a:tr>
              <a:tr h="7946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Локальные акты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5845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FD4B6-C95D-ABE4-6FF4-010B3C4A6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4664" cy="146713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D42636E-D113-F94D-E85F-92332833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9043">
            <a:off x="9476133" y="3981450"/>
            <a:ext cx="2624427" cy="16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3000"/>
                <a:lumOff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919D-82C2-2DF6-3990-B90D0126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286604"/>
            <a:ext cx="7764780" cy="80877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школы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3870CB7-8BCF-054B-669A-0D824A49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13892"/>
            <a:ext cx="11602785" cy="472975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ДОКУМЕНТЫ: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организации образовательной деятельности для обучающихся с ограниченными возможностями здоровья и (или) инвалидов в МАОУ  «Средняя школа №156»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психолого-педагогическом консилиуме 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промежуточной аттестации обучающихся муниципального автономного общеобразовательного учреждения «Средняя школа №156 им. Героя Советского Союза Ерофеева Г.П.» и осуществления текущего контроля их успеваемости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инклюзивного образования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оценки условий реализации ФГОС НОО с ОВЗ, ФГОС образования обучающихся с умственной отсталостью (интеллектуальными нарушениями)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доступности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адаптации для МКГ объекта МБОУ «Средняя школа №156» на период 2020-2023гг.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структуре и разработке АОП.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 для организации инклюзивного образования обучающихся с ограниченными возможностями здоровья на 2022-2023 учебный год⇒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950B0-CC5C-7137-1385-40D4096B9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7B880-B165-4D14-9281-A91252F1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C9DB5A0-B994-4F8B-A452-468302B68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55752"/>
              </p:ext>
            </p:extLst>
          </p:nvPr>
        </p:nvGraphicFramePr>
        <p:xfrm>
          <a:off x="9525" y="0"/>
          <a:ext cx="12115800" cy="697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08">
                  <a:extLst>
                    <a:ext uri="{9D8B030D-6E8A-4147-A177-3AD203B41FA5}">
                      <a16:colId xmlns:a16="http://schemas.microsoft.com/office/drawing/2014/main" val="666434071"/>
                    </a:ext>
                  </a:extLst>
                </a:gridCol>
                <a:gridCol w="3211853">
                  <a:extLst>
                    <a:ext uri="{9D8B030D-6E8A-4147-A177-3AD203B41FA5}">
                      <a16:colId xmlns:a16="http://schemas.microsoft.com/office/drawing/2014/main" val="3795807707"/>
                    </a:ext>
                  </a:extLst>
                </a:gridCol>
                <a:gridCol w="204372">
                  <a:extLst>
                    <a:ext uri="{9D8B030D-6E8A-4147-A177-3AD203B41FA5}">
                      <a16:colId xmlns:a16="http://schemas.microsoft.com/office/drawing/2014/main" val="632002934"/>
                    </a:ext>
                  </a:extLst>
                </a:gridCol>
                <a:gridCol w="971416">
                  <a:extLst>
                    <a:ext uri="{9D8B030D-6E8A-4147-A177-3AD203B41FA5}">
                      <a16:colId xmlns:a16="http://schemas.microsoft.com/office/drawing/2014/main" val="459099544"/>
                    </a:ext>
                  </a:extLst>
                </a:gridCol>
                <a:gridCol w="1077804">
                  <a:extLst>
                    <a:ext uri="{9D8B030D-6E8A-4147-A177-3AD203B41FA5}">
                      <a16:colId xmlns:a16="http://schemas.microsoft.com/office/drawing/2014/main" val="3572309420"/>
                    </a:ext>
                  </a:extLst>
                </a:gridCol>
                <a:gridCol w="1146437">
                  <a:extLst>
                    <a:ext uri="{9D8B030D-6E8A-4147-A177-3AD203B41FA5}">
                      <a16:colId xmlns:a16="http://schemas.microsoft.com/office/drawing/2014/main" val="3508242114"/>
                    </a:ext>
                  </a:extLst>
                </a:gridCol>
                <a:gridCol w="1097706">
                  <a:extLst>
                    <a:ext uri="{9D8B030D-6E8A-4147-A177-3AD203B41FA5}">
                      <a16:colId xmlns:a16="http://schemas.microsoft.com/office/drawing/2014/main" val="162517971"/>
                    </a:ext>
                  </a:extLst>
                </a:gridCol>
                <a:gridCol w="1497804">
                  <a:extLst>
                    <a:ext uri="{9D8B030D-6E8A-4147-A177-3AD203B41FA5}">
                      <a16:colId xmlns:a16="http://schemas.microsoft.com/office/drawing/2014/main" val="577433273"/>
                    </a:ext>
                  </a:extLst>
                </a:gridCol>
              </a:tblGrid>
              <a:tr h="67341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детей с ОВЗ инклюзивно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программ ФГОС НОО ОВЗ и ФГОС О УО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ОВЗ в МАОУ СШ № 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0878"/>
                  </a:ext>
                </a:extLst>
              </a:tr>
              <a:tr h="65584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83073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19428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7932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38802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61"/>
                  </a:ext>
                </a:extLst>
              </a:tr>
              <a:tr h="374768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Тяжёлые нарушения речи (ТНР)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29463"/>
                  </a:ext>
                </a:extLst>
              </a:tr>
              <a:tr h="568428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опорно-двигательного аппарата (НОДА)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16869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психического развития (ЗПР)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2116"/>
                  </a:ext>
                </a:extLst>
              </a:tr>
              <a:tr h="43940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Расстройство аутистического спектра (РАС)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98908"/>
                  </a:ext>
                </a:extLst>
              </a:tr>
              <a:tr h="671835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Умственная отсталость (интеллектуальные нарушения) УО (ИН)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Пр. № 1599, вар.1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Пр. № 1599, вар.2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80404"/>
                  </a:ext>
                </a:extLst>
              </a:tr>
              <a:tr h="37476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КРО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0531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ТНР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получения образования иностранными гражданами (ФЗ -273 ст.78)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24580"/>
                  </a:ext>
                </a:extLst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– 11 ч.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– 12 ч.; 2 класс – 11 ч.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– 25 ч.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3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7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FD4B6-C95D-ABE4-6FF4-010B3C4A6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08E3FEE-BD70-0BCB-8772-2026D1C8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8000"/>
            <a:ext cx="3596640" cy="453136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/>
            <a:br>
              <a:rPr lang="ru-RU" sz="36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РЕАЛИЗУЕМЫЕ АООП и АОП </a:t>
            </a:r>
            <a:br>
              <a:rPr lang="ru-RU" sz="36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142366-7B6C-B5BD-E7DE-684B6AAF1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2" t="21878" r="30714" b="13205"/>
          <a:stretch/>
        </p:blipFill>
        <p:spPr>
          <a:xfrm>
            <a:off x="3718560" y="-101600"/>
            <a:ext cx="8392160" cy="64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3000"/>
                <a:lumOff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CC388-E36B-AFAF-3ADD-658FE6F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256123"/>
            <a:ext cx="9245600" cy="1450757"/>
          </a:xfrm>
        </p:spPr>
        <p:txBody>
          <a:bodyPr>
            <a:normAutofit/>
          </a:bodyPr>
          <a:lstStyle/>
          <a:p>
            <a:r>
              <a:rPr lang="ru-RU" dirty="0"/>
              <a:t>Специальные условия на уровне начального общего образования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4F646EEF-1EF1-8633-C316-4867637B60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655" t="47916" r="29816" b="15407"/>
          <a:stretch/>
        </p:blipFill>
        <p:spPr>
          <a:xfrm>
            <a:off x="995680" y="2401145"/>
            <a:ext cx="10200640" cy="3261228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182F6E-041B-7FD8-168B-D4C54565E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" y="111799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53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2490</TotalTime>
  <Words>859</Words>
  <Application>Microsoft Office PowerPoint</Application>
  <PresentationFormat>Широкоэкранный</PresentationFormat>
  <Paragraphs>131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Times New Roman</vt:lpstr>
      <vt:lpstr>Ретро</vt:lpstr>
      <vt:lpstr>Психолого-педагогические и нормативно-правовые основания для создания инклюзивной  среды</vt:lpstr>
      <vt:lpstr>Программа семинара </vt:lpstr>
      <vt:lpstr>⇒Приказ-ГУО Администрации города Красноярска № 459п от 30.09.2022-г. О присвоении статуса городской базовой площадки на 2022-2023 учебный-год</vt:lpstr>
      <vt:lpstr>Федеральный закон «Об образовании в Российской Федерации» от 29.12.2012 № 273-ФЗ </vt:lpstr>
      <vt:lpstr>Нормативно - правовые документы, регламентирующие организацию образовательной деятельности лиц с особыми образовательными потребностями</vt:lpstr>
      <vt:lpstr>Локальные акты школы</vt:lpstr>
      <vt:lpstr>Презентация PowerPoint</vt:lpstr>
      <vt:lpstr> РЕАЛИЗУЕМЫЕ АООП и АОП  </vt:lpstr>
      <vt:lpstr>Специальные условия на уровне начального общего образования</vt:lpstr>
      <vt:lpstr>Презентация PowerPoint</vt:lpstr>
      <vt:lpstr>  «Создание условия для на уровне ООО с обучающимися с ОВЗ , завершивших обучение на уровне НОО?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Результаты воспитательной работы I четверти</dc:title>
  <dc:creator>adm</dc:creator>
  <cp:lastModifiedBy>Любовь Руднева</cp:lastModifiedBy>
  <cp:revision>130</cp:revision>
  <cp:lastPrinted>2021-12-29T03:11:37Z</cp:lastPrinted>
  <dcterms:created xsi:type="dcterms:W3CDTF">2019-11-07T02:00:31Z</dcterms:created>
  <dcterms:modified xsi:type="dcterms:W3CDTF">2023-01-27T10:25:35Z</dcterms:modified>
</cp:coreProperties>
</file>