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handoutMasterIdLst>
    <p:handoutMasterId r:id="rId38"/>
  </p:handoutMasterIdLst>
  <p:sldIdLst>
    <p:sldId id="264" r:id="rId2"/>
    <p:sldId id="302" r:id="rId3"/>
    <p:sldId id="265" r:id="rId4"/>
    <p:sldId id="266" r:id="rId5"/>
    <p:sldId id="267" r:id="rId6"/>
    <p:sldId id="268" r:id="rId7"/>
    <p:sldId id="299" r:id="rId8"/>
    <p:sldId id="310" r:id="rId9"/>
    <p:sldId id="275" r:id="rId10"/>
    <p:sldId id="276" r:id="rId11"/>
    <p:sldId id="278" r:id="rId12"/>
    <p:sldId id="279" r:id="rId13"/>
    <p:sldId id="280" r:id="rId14"/>
    <p:sldId id="281" r:id="rId15"/>
    <p:sldId id="282" r:id="rId16"/>
    <p:sldId id="283" r:id="rId17"/>
    <p:sldId id="306" r:id="rId18"/>
    <p:sldId id="307" r:id="rId19"/>
    <p:sldId id="308" r:id="rId20"/>
    <p:sldId id="309" r:id="rId21"/>
    <p:sldId id="285" r:id="rId22"/>
    <p:sldId id="303" r:id="rId23"/>
    <p:sldId id="291" r:id="rId24"/>
    <p:sldId id="290" r:id="rId25"/>
    <p:sldId id="292" r:id="rId26"/>
    <p:sldId id="293" r:id="rId27"/>
    <p:sldId id="294" r:id="rId28"/>
    <p:sldId id="295" r:id="rId29"/>
    <p:sldId id="300" r:id="rId30"/>
    <p:sldId id="301" r:id="rId31"/>
    <p:sldId id="296" r:id="rId32"/>
    <p:sldId id="311" r:id="rId33"/>
    <p:sldId id="304" r:id="rId34"/>
    <p:sldId id="298" r:id="rId35"/>
    <p:sldId id="297" r:id="rId36"/>
  </p:sldIdLst>
  <p:sldSz cx="9144000" cy="6858000" type="screen4x3"/>
  <p:notesSz cx="6858000" cy="9144000"/>
  <p:custDataLst>
    <p:tags r:id="rId39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AD1D733C-7C25-42B6-B903-008CC45AC22D}">
          <p14:sldIdLst>
            <p14:sldId id="264"/>
            <p14:sldId id="302"/>
            <p14:sldId id="265"/>
            <p14:sldId id="266"/>
          </p14:sldIdLst>
        </p14:section>
        <p14:section name="Раздел без заголовка" id="{87CFD3E4-4C19-42E2-B005-44D52471D954}">
          <p14:sldIdLst>
            <p14:sldId id="267"/>
            <p14:sldId id="268"/>
            <p14:sldId id="299"/>
            <p14:sldId id="310"/>
            <p14:sldId id="275"/>
            <p14:sldId id="276"/>
            <p14:sldId id="278"/>
            <p14:sldId id="279"/>
            <p14:sldId id="280"/>
            <p14:sldId id="281"/>
            <p14:sldId id="282"/>
            <p14:sldId id="283"/>
            <p14:sldId id="306"/>
            <p14:sldId id="307"/>
            <p14:sldId id="308"/>
            <p14:sldId id="309"/>
            <p14:sldId id="285"/>
            <p14:sldId id="303"/>
            <p14:sldId id="291"/>
            <p14:sldId id="290"/>
            <p14:sldId id="292"/>
            <p14:sldId id="293"/>
            <p14:sldId id="294"/>
            <p14:sldId id="295"/>
            <p14:sldId id="300"/>
            <p14:sldId id="301"/>
            <p14:sldId id="296"/>
            <p14:sldId id="311"/>
            <p14:sldId id="304"/>
            <p14:sldId id="298"/>
            <p14:sldId id="29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FC0D3"/>
    <a:srgbClr val="B5DFE9"/>
    <a:srgbClr val="E59074"/>
    <a:srgbClr val="04374A"/>
    <a:srgbClr val="3399FF"/>
    <a:srgbClr val="66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33" autoAdjust="0"/>
    <p:restoredTop sz="84583" autoAdjust="0"/>
  </p:normalViewPr>
  <p:slideViewPr>
    <p:cSldViewPr>
      <p:cViewPr varScale="1">
        <p:scale>
          <a:sx n="93" d="100"/>
          <a:sy n="93" d="100"/>
        </p:scale>
        <p:origin x="1074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8" d="100"/>
          <a:sy n="68" d="100"/>
        </p:scale>
        <p:origin x="-3492" y="-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gs" Target="tags/tag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6663A1-BE93-4F19-BCAE-33E954C20B2B}" type="datetimeFigureOut">
              <a:rPr lang="ru-RU" smtClean="0"/>
              <a:t>31.10.2023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0DF26E-F902-4582-B614-0C9EE35F2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32833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0C0431-2448-4DC3-AF70-2785FBE2C445}" type="datetimeFigureOut">
              <a:rPr lang="ru-RU" smtClean="0"/>
              <a:t>31.10.2023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4341FE-AE5C-47F1-8FD8-47C4A673A8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61190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presentation-creation.ru/powerpoint-templates.html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presentation-creation.ru/powerpoint-templates.html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presentation-creation.ru/powerpoint-templates.html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presentation-creation.ru/powerpoint-templates.html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presentation-creation.ru/powerpoint-templates.html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presentation-creation.ru/powerpoint-templates.html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dirty="0" smtClean="0"/>
              <a:t>Оригинальные шаблоны для презентаций: </a:t>
            </a:r>
            <a:r>
              <a:rPr lang="ru-RU" sz="1200" dirty="0" smtClean="0">
                <a:hlinkClick r:id="rId3"/>
              </a:rPr>
              <a:t>https://presentation-creation.ru/powerpoint-templates.html</a:t>
            </a:r>
            <a:r>
              <a:rPr lang="en-US" sz="1200" dirty="0" smtClean="0"/>
              <a:t> </a:t>
            </a:r>
            <a:endParaRPr lang="ru-RU" sz="1200" dirty="0" smtClean="0"/>
          </a:p>
          <a:p>
            <a:r>
              <a:rPr lang="ru-RU" sz="1200" dirty="0" smtClean="0"/>
              <a:t>Бесплатно и без регистрации.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341FE-AE5C-47F1-8FD8-47C4A673A802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01790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dirty="0" smtClean="0"/>
              <a:t>Оригинальные шаблоны для презентаций: </a:t>
            </a:r>
            <a:r>
              <a:rPr lang="ru-RU" sz="1200" dirty="0" smtClean="0">
                <a:hlinkClick r:id="rId3"/>
              </a:rPr>
              <a:t>https://presentation-creation.ru/powerpoint-templates.html</a:t>
            </a:r>
            <a:r>
              <a:rPr lang="en-US" sz="1200" dirty="0" smtClean="0"/>
              <a:t> </a:t>
            </a:r>
            <a:endParaRPr lang="ru-RU" sz="1200" dirty="0" smtClean="0"/>
          </a:p>
          <a:p>
            <a:r>
              <a:rPr lang="ru-RU" sz="1200" smtClean="0"/>
              <a:t>Бесплатно и без регистрации.</a:t>
            </a:r>
          </a:p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341FE-AE5C-47F1-8FD8-47C4A673A802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84709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dirty="0" smtClean="0"/>
              <a:t>Оригинальные шаблоны для презентаций: </a:t>
            </a:r>
            <a:r>
              <a:rPr lang="ru-RU" sz="1200" dirty="0" smtClean="0">
                <a:hlinkClick r:id="rId3"/>
              </a:rPr>
              <a:t>https://presentation-creation.ru/powerpoint-templates.html</a:t>
            </a:r>
            <a:r>
              <a:rPr lang="en-US" sz="1200" dirty="0" smtClean="0"/>
              <a:t> </a:t>
            </a:r>
            <a:endParaRPr lang="ru-RU" sz="1200" dirty="0" smtClean="0"/>
          </a:p>
          <a:p>
            <a:r>
              <a:rPr lang="ru-RU" sz="1200" smtClean="0"/>
              <a:t>Бесплатно и без регистрации.</a:t>
            </a:r>
          </a:p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341FE-AE5C-47F1-8FD8-47C4A673A802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3370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dirty="0" smtClean="0"/>
              <a:t>Оригинальные шаблоны для презентаций: </a:t>
            </a:r>
            <a:r>
              <a:rPr lang="ru-RU" sz="1200" dirty="0" smtClean="0">
                <a:hlinkClick r:id="rId3"/>
              </a:rPr>
              <a:t>https://presentation-creation.ru/powerpoint-templates.html</a:t>
            </a:r>
            <a:r>
              <a:rPr lang="en-US" sz="1200" dirty="0" smtClean="0"/>
              <a:t> </a:t>
            </a:r>
            <a:endParaRPr lang="ru-RU" sz="1200" dirty="0" smtClean="0"/>
          </a:p>
          <a:p>
            <a:r>
              <a:rPr lang="ru-RU" sz="1200" smtClean="0"/>
              <a:t>Бесплатно и без регистрации.</a:t>
            </a:r>
          </a:p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341FE-AE5C-47F1-8FD8-47C4A673A802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09761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dirty="0" smtClean="0"/>
              <a:t>Оригинальные шаблоны для презентаций: </a:t>
            </a:r>
            <a:r>
              <a:rPr lang="ru-RU" sz="1200" dirty="0" smtClean="0">
                <a:hlinkClick r:id="rId3"/>
              </a:rPr>
              <a:t>https://presentation-creation.ru/powerpoint-templates.html</a:t>
            </a:r>
            <a:r>
              <a:rPr lang="en-US" sz="1200" dirty="0" smtClean="0"/>
              <a:t> </a:t>
            </a:r>
            <a:endParaRPr lang="ru-RU" sz="1200" dirty="0" smtClean="0"/>
          </a:p>
          <a:p>
            <a:r>
              <a:rPr lang="ru-RU" sz="1200" smtClean="0"/>
              <a:t>Бесплатно и без регистрации.</a:t>
            </a:r>
          </a:p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341FE-AE5C-47F1-8FD8-47C4A673A802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54706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dirty="0" smtClean="0"/>
              <a:t>Оригинальные шаблоны для презентаций: </a:t>
            </a:r>
            <a:r>
              <a:rPr lang="ru-RU" sz="1200" dirty="0" smtClean="0">
                <a:hlinkClick r:id="rId3"/>
              </a:rPr>
              <a:t>https://presentation-creation.ru/powerpoint-templates.html</a:t>
            </a:r>
            <a:r>
              <a:rPr lang="en-US" sz="1200" dirty="0" smtClean="0"/>
              <a:t> </a:t>
            </a:r>
            <a:endParaRPr lang="ru-RU" sz="1200" dirty="0" smtClean="0"/>
          </a:p>
          <a:p>
            <a:r>
              <a:rPr lang="ru-RU" sz="1200" smtClean="0"/>
              <a:t>Бесплатно и без регистрации.</a:t>
            </a:r>
          </a:p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341FE-AE5C-47F1-8FD8-47C4A673A802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73741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341FE-AE5C-47F1-8FD8-47C4A673A802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75209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341FE-AE5C-47F1-8FD8-47C4A673A802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86614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341FE-AE5C-47F1-8FD8-47C4A673A802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7032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4016" y="2744924"/>
            <a:ext cx="4283968" cy="1980220"/>
          </a:xfrm>
        </p:spPr>
        <p:txBody>
          <a:bodyPr/>
          <a:lstStyle>
            <a:lvl1pPr>
              <a:defRPr b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ru-RU" dirty="0" smtClean="0"/>
              <a:t>Образец</a:t>
            </a:r>
            <a:r>
              <a:rPr lang="en-US" dirty="0" smtClean="0"/>
              <a:t> </a:t>
            </a: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31.10.2023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5642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31.10.2023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8804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31.10.2023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3695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31.10.2023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Номер слайда 5"/>
          <p:cNvSpPr txBox="1">
            <a:spLocks/>
          </p:cNvSpPr>
          <p:nvPr userDrawn="1"/>
        </p:nvSpPr>
        <p:spPr>
          <a:xfrm>
            <a:off x="6705600" y="65087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rgbClr val="3399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1" name="Текст 2"/>
          <p:cNvSpPr>
            <a:spLocks noGrp="1"/>
          </p:cNvSpPr>
          <p:nvPr>
            <p:ph idx="1"/>
          </p:nvPr>
        </p:nvSpPr>
        <p:spPr>
          <a:xfrm>
            <a:off x="251520" y="1700808"/>
            <a:ext cx="8640960" cy="41764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3" name="Заголовок 1"/>
          <p:cNvSpPr>
            <a:spLocks noGrp="1"/>
          </p:cNvSpPr>
          <p:nvPr>
            <p:ph type="title"/>
          </p:nvPr>
        </p:nvSpPr>
        <p:spPr>
          <a:xfrm>
            <a:off x="1979712" y="45855"/>
            <a:ext cx="6984776" cy="10788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43014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71799" y="4406900"/>
            <a:ext cx="5722913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771799" y="2906713"/>
            <a:ext cx="5722913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31.10.2023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6654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79512" y="2060848"/>
            <a:ext cx="4320480" cy="4093915"/>
          </a:xfrm>
        </p:spPr>
        <p:txBody>
          <a:bodyPr/>
          <a:lstStyle>
            <a:lvl1pPr>
              <a:defRPr sz="2800">
                <a:solidFill>
                  <a:schemeClr val="bg1">
                    <a:lumMod val="95000"/>
                  </a:schemeClr>
                </a:solidFill>
              </a:defRPr>
            </a:lvl1pPr>
            <a:lvl2pPr>
              <a:defRPr sz="2400">
                <a:solidFill>
                  <a:schemeClr val="bg1">
                    <a:lumMod val="95000"/>
                  </a:schemeClr>
                </a:solidFill>
              </a:defRPr>
            </a:lvl2pPr>
            <a:lvl3pPr>
              <a:defRPr sz="2000">
                <a:solidFill>
                  <a:schemeClr val="bg1">
                    <a:lumMod val="95000"/>
                  </a:schemeClr>
                </a:solidFill>
              </a:defRPr>
            </a:lvl3pPr>
            <a:lvl4pPr>
              <a:defRPr sz="1800">
                <a:solidFill>
                  <a:schemeClr val="bg1">
                    <a:lumMod val="95000"/>
                  </a:schemeClr>
                </a:solidFill>
              </a:defRPr>
            </a:lvl4pPr>
            <a:lvl5pPr>
              <a:defRPr sz="1800">
                <a:solidFill>
                  <a:schemeClr val="bg1">
                    <a:lumMod val="9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4008" y="2071389"/>
            <a:ext cx="4320480" cy="4093915"/>
          </a:xfrm>
        </p:spPr>
        <p:txBody>
          <a:bodyPr/>
          <a:lstStyle>
            <a:lvl1pPr>
              <a:defRPr sz="2800">
                <a:solidFill>
                  <a:schemeClr val="bg1">
                    <a:lumMod val="95000"/>
                  </a:schemeClr>
                </a:solidFill>
              </a:defRPr>
            </a:lvl1pPr>
            <a:lvl2pPr>
              <a:defRPr sz="2400">
                <a:solidFill>
                  <a:schemeClr val="bg1">
                    <a:lumMod val="95000"/>
                  </a:schemeClr>
                </a:solidFill>
              </a:defRPr>
            </a:lvl2pPr>
            <a:lvl3pPr>
              <a:defRPr sz="2000">
                <a:solidFill>
                  <a:schemeClr val="bg1">
                    <a:lumMod val="95000"/>
                  </a:schemeClr>
                </a:solidFill>
              </a:defRPr>
            </a:lvl3pPr>
            <a:lvl4pPr>
              <a:defRPr sz="1800">
                <a:solidFill>
                  <a:schemeClr val="bg1">
                    <a:lumMod val="95000"/>
                  </a:schemeClr>
                </a:solidFill>
              </a:defRPr>
            </a:lvl4pPr>
            <a:lvl5pPr>
              <a:defRPr sz="1800">
                <a:solidFill>
                  <a:schemeClr val="bg1">
                    <a:lumMod val="9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31.10.2023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1339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1520" y="1916832"/>
            <a:ext cx="4176464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251520" y="2556594"/>
            <a:ext cx="4176464" cy="3951288"/>
          </a:xfrm>
        </p:spPr>
        <p:txBody>
          <a:bodyPr/>
          <a:lstStyle>
            <a:lvl1pPr>
              <a:defRPr sz="24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 sz="2000"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 sz="1800"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 sz="1600"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 sz="1600"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716016" y="1934294"/>
            <a:ext cx="4248472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716016" y="2574056"/>
            <a:ext cx="4248472" cy="3951288"/>
          </a:xfrm>
        </p:spPr>
        <p:txBody>
          <a:bodyPr/>
          <a:lstStyle>
            <a:lvl1pPr>
              <a:defRPr sz="24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 sz="2000"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 sz="1800"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 sz="1600"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 sz="1600"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1375310" y="6410896"/>
            <a:ext cx="1215489" cy="365125"/>
          </a:xfrm>
        </p:spPr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31.10.2023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154184" y="6356350"/>
            <a:ext cx="1649592" cy="365125"/>
          </a:xfrm>
        </p:spPr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471310" y="6356350"/>
            <a:ext cx="1215489" cy="365125"/>
          </a:xfrm>
        </p:spPr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9933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31.10.2023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2457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31.10.2023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5951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3622"/>
            <a:ext cx="3008313" cy="921478"/>
          </a:xfrm>
        </p:spPr>
        <p:txBody>
          <a:bodyPr anchor="b"/>
          <a:lstStyle>
            <a:lvl1pPr algn="l">
              <a:defRPr sz="2000" b="1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63888" y="1916832"/>
            <a:ext cx="5111750" cy="4353347"/>
          </a:xfrm>
        </p:spPr>
        <p:txBody>
          <a:bodyPr/>
          <a:lstStyle>
            <a:lvl1pPr>
              <a:defRPr sz="32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 sz="2800"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 sz="2400"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 sz="2000"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 sz="2000"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31.10.2023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489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31.10.2023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8605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presentation-creation.ru/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9712" y="45855"/>
            <a:ext cx="6984776" cy="10788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1520" y="1700808"/>
            <a:ext cx="8640960" cy="41764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31.10.2023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>
            <a:hlinkClick r:id="rId14"/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0688" y="45855"/>
            <a:ext cx="757762" cy="757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272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accent2">
              <a:lumMod val="75000"/>
            </a:schemeClr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7.emf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ru-RU" sz="4800" b="1" dirty="0" smtClean="0"/>
              <a:t>Заголовок</a:t>
            </a:r>
            <a:r>
              <a:rPr lang="en-US" sz="4800" b="1" dirty="0" smtClean="0"/>
              <a:t> </a:t>
            </a:r>
            <a:r>
              <a:rPr lang="ru-RU" sz="4800" b="1" dirty="0" smtClean="0"/>
              <a:t>слайда</a:t>
            </a:r>
            <a:endParaRPr lang="ru-RU" sz="4800" b="1" dirty="0"/>
          </a:p>
        </p:txBody>
      </p:sp>
      <p:pic>
        <p:nvPicPr>
          <p:cNvPr id="3" name="Picture 2" descr="https://sun9-66.userapi.com/impf/TbSGqXmPACWgRI3JVa0N88dzGIeTVt42YI7azQ/u4hw9Nl68uk.jpg?size=1920x768&amp;quality=95&amp;crop=0,0,976,390&amp;sign=933ae330c23230b6f644ac0450e55059&amp;type=cover_grou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205" y="2564904"/>
            <a:ext cx="8345275" cy="316835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57150">
            <a:solidFill>
              <a:schemeClr val="accent2">
                <a:lumMod val="75000"/>
              </a:schemeClr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  <a:extLst/>
        </p:spPr>
      </p:pic>
      <p:sp>
        <p:nvSpPr>
          <p:cNvPr id="4" name="Прямоугольник 3"/>
          <p:cNvSpPr/>
          <p:nvPr/>
        </p:nvSpPr>
        <p:spPr>
          <a:xfrm>
            <a:off x="3203848" y="116632"/>
            <a:ext cx="572412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«…</a:t>
            </a:r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человечество</a:t>
            </a:r>
            <a:r>
              <a:rPr lang="ru-RU" sz="24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sz="24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победит</a:t>
            </a:r>
            <a:r>
              <a:rPr lang="ru-RU" sz="24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sz="24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раньше</a:t>
            </a:r>
            <a:r>
              <a:rPr lang="ru-RU" sz="24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sz="24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или</a:t>
            </a:r>
            <a:r>
              <a:rPr lang="ru-RU" sz="24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2400" dirty="0" smtClean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позже</a:t>
            </a:r>
            <a:r>
              <a:rPr lang="ru-RU" sz="24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sz="24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</a:t>
            </a:r>
            <a:r>
              <a:rPr lang="ru-RU" sz="24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sz="24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слепоту</a:t>
            </a:r>
            <a:r>
              <a:rPr lang="ru-RU" sz="24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 </a:t>
            </a:r>
            <a:r>
              <a:rPr lang="ru-RU" sz="24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</a:t>
            </a:r>
            <a:r>
              <a:rPr lang="ru-RU" sz="24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sz="24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глухоту</a:t>
            </a:r>
            <a:r>
              <a:rPr lang="ru-RU" sz="24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 </a:t>
            </a:r>
            <a:r>
              <a:rPr lang="ru-RU" sz="24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</a:t>
            </a:r>
            <a:r>
              <a:rPr lang="ru-RU" sz="24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sz="24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слабоумие</a:t>
            </a:r>
            <a:r>
              <a:rPr lang="ru-RU" sz="24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 </a:t>
            </a:r>
            <a:r>
              <a:rPr lang="ru-RU" sz="24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Но</a:t>
            </a:r>
            <a:r>
              <a:rPr lang="ru-RU" sz="24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sz="24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гораздо</a:t>
            </a:r>
            <a:r>
              <a:rPr lang="ru-RU" sz="24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sz="24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раньше</a:t>
            </a:r>
            <a:r>
              <a:rPr lang="ru-RU" sz="24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оно </a:t>
            </a:r>
            <a:r>
              <a:rPr lang="ru-RU" sz="24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победит</a:t>
            </a:r>
            <a:r>
              <a:rPr lang="ru-RU" sz="24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их социально и педагогически, чем в плане медицинском и биологическим." </a:t>
            </a:r>
            <a:endParaRPr lang="ru-RU" sz="2400" dirty="0" smtClean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/>
            <a:r>
              <a:rPr lang="ru-RU" sz="24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Л.С</a:t>
            </a:r>
            <a:r>
              <a:rPr lang="ru-RU" sz="24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24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Выготский</a:t>
            </a:r>
            <a:r>
              <a:rPr lang="ru-RU" sz="2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44643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32656"/>
            <a:ext cx="8712968" cy="590465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10800000" flipV="1">
            <a:off x="273926" y="1120214"/>
            <a:ext cx="7886700" cy="564726"/>
          </a:xfrm>
        </p:spPr>
        <p:txBody>
          <a:bodyPr>
            <a:normAutofit/>
          </a:bodyPr>
          <a:lstStyle/>
          <a:p>
            <a:pPr algn="ctr"/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Направления работы: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73926" y="1684941"/>
            <a:ext cx="5661792" cy="3784216"/>
          </a:xfrm>
        </p:spPr>
        <p:txBody>
          <a:bodyPr>
            <a:normAutofit fontScale="70000" lnSpcReduction="20000"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Диагностическое обследование детей, нуждающихся в профилактической и коррекционно-речевой помощи.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Определение индивидуального коррекционно-образовательного маршрута.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Систематическое проведение занятий с детьми в соответствии с индивидуальными и подгрупповыми программами.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Консультирование педагогов и родителей по проведению коррекционно-педагогической работы с детьми.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9303" y="2591978"/>
            <a:ext cx="1970771" cy="169984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9644" y="1120213"/>
            <a:ext cx="1970771" cy="1462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325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3536"/>
            <a:ext cx="9144000" cy="5143500"/>
          </a:xfrm>
          <a:prstGeom prst="rect">
            <a:avLst/>
          </a:prstGeom>
          <a:solidFill>
            <a:srgbClr val="B5DFE9"/>
          </a:solidFill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9712" y="332656"/>
            <a:ext cx="6984776" cy="751535"/>
          </a:xfrm>
          <a:solidFill>
            <a:srgbClr val="B5DFE9"/>
          </a:solidFill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pPr algn="ctr"/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График </a:t>
            </a: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консультации у учителя-логопеда:</a:t>
            </a:r>
            <a:endParaRPr lang="ru-RU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7460" y="1268761"/>
            <a:ext cx="4520604" cy="864095"/>
          </a:xfrm>
          <a:solidFill>
            <a:srgbClr val="B5DFE9"/>
          </a:solidFill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pPr algn="ctr"/>
            <a:r>
              <a:rPr lang="ru-RU" sz="2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Крестьянинова Татьяна Федоровна, вторник 9:00-9:30, каб. 1-2-10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2771800" y="2420889"/>
            <a:ext cx="4176464" cy="864096"/>
          </a:xfrm>
          <a:solidFill>
            <a:srgbClr val="B5DFE9"/>
          </a:solidFill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Титенко </a:t>
            </a:r>
            <a:r>
              <a:rPr lang="ru-RU" sz="20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Любовь Викторовна, </a:t>
            </a:r>
            <a:endParaRPr lang="ru-RU" sz="2000" b="1" dirty="0" smtClean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вторник </a:t>
            </a:r>
            <a:r>
              <a:rPr lang="ru-RU" sz="20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12:00-13:00, каб. 1-2-10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283968" y="3546997"/>
            <a:ext cx="4248472" cy="693272"/>
          </a:xfrm>
          <a:solidFill>
            <a:srgbClr val="B5DFE9"/>
          </a:solidFill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pPr algn="ctr"/>
            <a:r>
              <a:rPr lang="ru-RU" sz="2000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2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Колпакова Наталья Анатольевна, </a:t>
            </a:r>
            <a:endParaRPr lang="ru-RU" sz="2000" dirty="0" smtClean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четверг </a:t>
            </a:r>
            <a:r>
              <a:rPr lang="ru-RU" sz="2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8:00-8:30, каб. 1-2-10</a:t>
            </a:r>
          </a:p>
        </p:txBody>
      </p:sp>
      <p:sp>
        <p:nvSpPr>
          <p:cNvPr id="6" name="Текст 4"/>
          <p:cNvSpPr>
            <a:spLocks noGrp="1"/>
          </p:cNvSpPr>
          <p:nvPr/>
        </p:nvSpPr>
        <p:spPr>
          <a:xfrm>
            <a:off x="991552" y="4424839"/>
            <a:ext cx="5045393" cy="693420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800" dirty="0"/>
          </a:p>
        </p:txBody>
      </p:sp>
      <p:sp>
        <p:nvSpPr>
          <p:cNvPr id="7" name="Текст 4"/>
          <p:cNvSpPr>
            <a:spLocks noGrp="1"/>
          </p:cNvSpPr>
          <p:nvPr/>
        </p:nvSpPr>
        <p:spPr>
          <a:xfrm>
            <a:off x="630079" y="4653136"/>
            <a:ext cx="5829300" cy="648072"/>
          </a:xfrm>
          <a:prstGeom prst="rect">
            <a:avLst/>
          </a:prstGeom>
          <a:solidFill>
            <a:srgbClr val="B5DFE9"/>
          </a:solidFill>
          <a:ln>
            <a:solidFill>
              <a:schemeClr val="accent1"/>
            </a:solidFill>
          </a:ln>
        </p:spPr>
        <p:txBody>
          <a:bodyPr vert="horz" lIns="68580" tIns="34290" rIns="68580" bIns="3429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000" i="1" dirty="0">
                <a:solidFill>
                  <a:schemeClr val="bg2">
                    <a:lumMod val="25000"/>
                  </a:schemeClr>
                </a:solidFill>
              </a:rPr>
              <a:t>Консультация проводится по предварительной записи!</a:t>
            </a:r>
          </a:p>
        </p:txBody>
      </p:sp>
    </p:spTree>
    <p:extLst>
      <p:ext uri="{BB962C8B-B14F-4D97-AF65-F5344CB8AC3E}">
        <p14:creationId xmlns:p14="http://schemas.microsoft.com/office/powerpoint/2010/main" val="940250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188640"/>
            <a:ext cx="7848872" cy="1152128"/>
          </a:xfrm>
          <a:solidFill>
            <a:srgbClr val="B5DFE9"/>
          </a:solidFill>
          <a:ln>
            <a:solidFill>
              <a:schemeClr val="accent1"/>
            </a:solidFill>
          </a:ln>
        </p:spPr>
        <p:txBody>
          <a:bodyPr/>
          <a:lstStyle/>
          <a:p>
            <a:pPr algn="ctr"/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Учитель-дефектолог: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79512" y="1484784"/>
            <a:ext cx="8856984" cy="2160240"/>
          </a:xfrm>
          <a:solidFill>
            <a:schemeClr val="bg1"/>
          </a:solidFill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endParaRPr lang="ru-RU" sz="1800" dirty="0" smtClean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800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8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Власова </a:t>
            </a:r>
            <a:r>
              <a:rPr lang="ru-RU" sz="18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Валерия </a:t>
            </a:r>
            <a:r>
              <a:rPr lang="ru-RU" sz="18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Валерьевна                             Вандышева Виктория Николаевна</a:t>
            </a:r>
            <a:endParaRPr lang="ru-RU" sz="1800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Текст 4"/>
          <p:cNvSpPr>
            <a:spLocks noGrp="1"/>
          </p:cNvSpPr>
          <p:nvPr/>
        </p:nvSpPr>
        <p:spPr>
          <a:xfrm>
            <a:off x="991552" y="4424839"/>
            <a:ext cx="5045393" cy="693420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800" dirty="0"/>
          </a:p>
        </p:txBody>
      </p:sp>
      <p:pic>
        <p:nvPicPr>
          <p:cNvPr id="11" name="Рисунок 10" descr="Власова Валерия Валерьевна.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556792"/>
            <a:ext cx="1715641" cy="1728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 descr="Вандышева Виктория Николаевна.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556792"/>
            <a:ext cx="1778124" cy="1728192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Прямоугольник 9"/>
          <p:cNvSpPr/>
          <p:nvPr/>
        </p:nvSpPr>
        <p:spPr>
          <a:xfrm>
            <a:off x="539552" y="3789040"/>
            <a:ext cx="8208912" cy="2954655"/>
          </a:xfrm>
          <a:prstGeom prst="rect">
            <a:avLst/>
          </a:prstGeom>
          <a:solidFill>
            <a:srgbClr val="B5DFE9"/>
          </a:solidFill>
          <a:ln>
            <a:solidFill>
              <a:schemeClr val="accent1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Учитель-дефектолог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—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осуществляет коррекционно-развивающую работу, способствующую умственному развитию детей с трудностями обучения, формированию учебных навыков на материале учебных дисциплин. Дефектолог проводит диагностическое обследование детей с отклоняющимся развитием, а также детей по разным причинам не усваивающих школьную программу. 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результатам обследования дефектолог совместно с учителем, педагогом сопровождения, логопедом определяет объем и содержание коррекционной работы, необходимой данному ребенку, проводит индивидуальные и подгрупповые коррекционные занятия, отслеживает динамику развития детей и степень усвоения учебного материала.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0491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1979712" y="404665"/>
            <a:ext cx="6624736" cy="954107"/>
          </a:xfrm>
          <a:prstGeom prst="rect">
            <a:avLst/>
          </a:prstGeom>
          <a:solidFill>
            <a:srgbClr val="B5DFE9"/>
          </a:solidFill>
          <a:ln>
            <a:solidFill>
              <a:schemeClr val="accent1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ru-RU" sz="2800" b="1" u="sng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Основные направления коррекционно-развивающей работы</a:t>
            </a:r>
            <a:endParaRPr lang="ru-RU" sz="2800" b="1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 rot="20918351">
            <a:off x="273898" y="2001412"/>
            <a:ext cx="2530085" cy="1107996"/>
          </a:xfrm>
          <a:prstGeom prst="rect">
            <a:avLst/>
          </a:prstGeom>
          <a:solidFill>
            <a:srgbClr val="B5DFE9"/>
          </a:solidFill>
          <a:ln>
            <a:solidFill>
              <a:schemeClr val="accent1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isometricOffAxis1Right"/>
            <a:lightRig rig="threePt" dir="t"/>
          </a:scene3d>
        </p:spPr>
        <p:txBody>
          <a:bodyPr wrap="square">
            <a:spAutoFit/>
          </a:bodyPr>
          <a:lstStyle/>
          <a:p>
            <a:r>
              <a:rPr lang="ru-RU" sz="22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сенсорное и сенсомоторное развитие</a:t>
            </a:r>
            <a:endParaRPr lang="ru-RU" sz="2200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5004048" y="1772816"/>
            <a:ext cx="3960440" cy="1200329"/>
          </a:xfrm>
          <a:prstGeom prst="rect">
            <a:avLst/>
          </a:prstGeom>
          <a:solidFill>
            <a:srgbClr val="B5DFE9"/>
          </a:solidFill>
          <a:ln>
            <a:solidFill>
              <a:schemeClr val="accent1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perspectiveContrastingLeftFacing"/>
            <a:lightRig rig="threePt" dir="t"/>
          </a:scene3d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формирование пространственно-временных отношений</a:t>
            </a:r>
            <a:endParaRPr lang="ru-RU" sz="2400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-2133" y="3429000"/>
            <a:ext cx="4968552" cy="1938992"/>
          </a:xfrm>
          <a:prstGeom prst="rect">
            <a:avLst/>
          </a:prstGeom>
          <a:solidFill>
            <a:srgbClr val="B5DFE9"/>
          </a:solidFill>
          <a:ln>
            <a:solidFill>
              <a:schemeClr val="accent1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isometricOffAxis1Right"/>
            <a:lightRig rig="threePt" dir="t"/>
          </a:scene3d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умственное развитие (мотивационный, операционный и регуляционный компоненты; формирование соответствующих </a:t>
            </a:r>
            <a:r>
              <a:rPr lang="ru-RU" sz="20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возрасту </a:t>
            </a:r>
            <a:r>
              <a:rPr lang="ru-RU" sz="2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общеинтеллектуальных умений, развитие наглядных и словесных форм мышления)</a:t>
            </a:r>
            <a:endParaRPr lang="ru-RU" sz="2000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4932040" y="3356992"/>
            <a:ext cx="3816424" cy="830997"/>
          </a:xfrm>
          <a:prstGeom prst="rect">
            <a:avLst/>
          </a:prstGeom>
          <a:solidFill>
            <a:srgbClr val="B5DFE9"/>
          </a:solidFill>
          <a:ln>
            <a:solidFill>
              <a:schemeClr val="accent1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perspectiveContrastingLeftFacing"/>
            <a:lightRig rig="threePt" dir="t"/>
          </a:scene3d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готовность к восприятию учебного материала</a:t>
            </a:r>
            <a:endParaRPr lang="ru-RU" sz="2400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 rot="10800000" flipV="1">
            <a:off x="3635896" y="5022685"/>
            <a:ext cx="4032448" cy="1107996"/>
          </a:xfrm>
          <a:prstGeom prst="rect">
            <a:avLst/>
          </a:prstGeom>
          <a:solidFill>
            <a:srgbClr val="B5DFE9"/>
          </a:solidFill>
          <a:ln>
            <a:solidFill>
              <a:schemeClr val="accent1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isometricRightUp"/>
            <a:lightRig rig="threePt" dir="t"/>
          </a:scene3d>
        </p:spPr>
        <p:txBody>
          <a:bodyPr wrap="square">
            <a:spAutoFit/>
          </a:bodyPr>
          <a:lstStyle/>
          <a:p>
            <a:r>
              <a:rPr lang="ru-RU" sz="22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формирование необходимых для усвоения программного материала умений и навыков</a:t>
            </a:r>
            <a:endParaRPr lang="ru-RU" sz="2200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4288" y="4797152"/>
            <a:ext cx="1800200" cy="1750149"/>
          </a:xfrm>
          <a:prstGeom prst="rect">
            <a:avLst/>
          </a:prstGeom>
          <a:ln>
            <a:solidFill>
              <a:schemeClr val="accent1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21" name="Рисунок 20"/>
          <p:cNvPicPr/>
          <p:nvPr/>
        </p:nvPicPr>
        <p:blipFill>
          <a:blip r:embed="rId4"/>
          <a:stretch>
            <a:fillRect/>
          </a:stretch>
        </p:blipFill>
        <p:spPr>
          <a:xfrm>
            <a:off x="3059832" y="1700808"/>
            <a:ext cx="1524000" cy="1409700"/>
          </a:xfrm>
          <a:prstGeom prst="rect">
            <a:avLst/>
          </a:prstGeom>
          <a:ln>
            <a:solidFill>
              <a:schemeClr val="accent1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22" name="Рисунок 21"/>
          <p:cNvPicPr/>
          <p:nvPr/>
        </p:nvPicPr>
        <p:blipFill>
          <a:blip r:embed="rId5"/>
          <a:stretch>
            <a:fillRect/>
          </a:stretch>
        </p:blipFill>
        <p:spPr>
          <a:xfrm>
            <a:off x="2555776" y="5229200"/>
            <a:ext cx="1272158" cy="1491952"/>
          </a:xfrm>
          <a:prstGeom prst="rect">
            <a:avLst/>
          </a:prstGeom>
          <a:solidFill>
            <a:srgbClr val="B5DFE9"/>
          </a:solidFill>
          <a:ln>
            <a:solidFill>
              <a:schemeClr val="accent1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535006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3536"/>
            <a:ext cx="9144000" cy="5143500"/>
          </a:xfrm>
          <a:prstGeom prst="rect">
            <a:avLst/>
          </a:prstGeom>
          <a:solidFill>
            <a:srgbClr val="B5DFE9"/>
          </a:solidFill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9712" y="332656"/>
            <a:ext cx="6984776" cy="792088"/>
          </a:xfrm>
          <a:solidFill>
            <a:srgbClr val="B5DFE9"/>
          </a:solidFill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pPr algn="ctr"/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График </a:t>
            </a: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консультации учителя-дефектолога:</a:t>
            </a:r>
            <a:endParaRPr lang="ru-RU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3568" y="1412776"/>
            <a:ext cx="4464496" cy="720080"/>
          </a:xfrm>
          <a:solidFill>
            <a:srgbClr val="B5DFE9"/>
          </a:solidFill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pPr algn="ctr"/>
            <a:r>
              <a:rPr lang="ru-RU" sz="20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Вандышева Виктория Николаевна, пятница 14:00-18:30</a:t>
            </a:r>
            <a:r>
              <a:rPr lang="ru-RU" sz="2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каб. </a:t>
            </a:r>
            <a:r>
              <a:rPr lang="ru-RU" sz="20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2-2-4</a:t>
            </a:r>
            <a:endParaRPr lang="ru-RU" sz="2000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067944" y="2420889"/>
            <a:ext cx="4608512" cy="864095"/>
          </a:xfrm>
          <a:solidFill>
            <a:srgbClr val="B5DFE9"/>
          </a:solidFill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Власова Валерия Валерьевна, </a:t>
            </a:r>
          </a:p>
          <a:p>
            <a:pPr marL="0" indent="0" algn="ctr">
              <a:buNone/>
            </a:pPr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пятница 13:00-14:00</a:t>
            </a:r>
            <a:r>
              <a:rPr lang="ru-RU" sz="20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b="1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каб</a:t>
            </a:r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библиотека</a:t>
            </a:r>
            <a:endParaRPr lang="ru-RU" sz="2000" b="1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Текст 4"/>
          <p:cNvSpPr>
            <a:spLocks noGrp="1"/>
          </p:cNvSpPr>
          <p:nvPr/>
        </p:nvSpPr>
        <p:spPr>
          <a:xfrm>
            <a:off x="991552" y="4424839"/>
            <a:ext cx="5045393" cy="693420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800" dirty="0"/>
          </a:p>
        </p:txBody>
      </p:sp>
      <p:sp>
        <p:nvSpPr>
          <p:cNvPr id="7" name="Текст 4"/>
          <p:cNvSpPr>
            <a:spLocks noGrp="1"/>
          </p:cNvSpPr>
          <p:nvPr/>
        </p:nvSpPr>
        <p:spPr>
          <a:xfrm>
            <a:off x="630079" y="4221088"/>
            <a:ext cx="5829300" cy="1080120"/>
          </a:xfrm>
          <a:prstGeom prst="rect">
            <a:avLst/>
          </a:prstGeom>
          <a:solidFill>
            <a:srgbClr val="B5DFE9"/>
          </a:solidFill>
          <a:ln>
            <a:solidFill>
              <a:schemeClr val="accent1"/>
            </a:solidFill>
          </a:ln>
        </p:spPr>
        <p:txBody>
          <a:bodyPr vert="horz" lIns="68580" tIns="34290" rIns="68580" bIns="3429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800" i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Консультация проводится по предварительной записи!</a:t>
            </a:r>
          </a:p>
        </p:txBody>
      </p:sp>
    </p:spTree>
    <p:extLst>
      <p:ext uri="{BB962C8B-B14F-4D97-AF65-F5344CB8AC3E}">
        <p14:creationId xmlns:p14="http://schemas.microsoft.com/office/powerpoint/2010/main" val="2050739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Педагог-психолог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251520" y="1412776"/>
            <a:ext cx="4176464" cy="4798893"/>
          </a:xfrm>
          <a:solidFill>
            <a:srgbClr val="B5DFE9"/>
          </a:solidFill>
          <a:ln>
            <a:solidFill>
              <a:schemeClr val="accent1"/>
            </a:solidFill>
          </a:ln>
        </p:spPr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r>
              <a:rPr lang="ru-RU" sz="26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</a:t>
            </a:r>
            <a:r>
              <a:rPr lang="ru-RU" sz="26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специалист, который проводит психологическую работу с обучающимися школы как на личностном уровне, так и на уровне коллектива. Педагог-психолог может оказать помощь  в выявлении индивидуальных проблем ученика и помочь преодолеть конфликты со сверстниками или учителями, оказывает консультативную помощь (индивидуальную/групповую) обучающимся, родителям, </a:t>
            </a:r>
            <a:r>
              <a:rPr lang="ru-RU" sz="26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учителям</a:t>
            </a:r>
            <a:endParaRPr lang="ru-RU" dirty="0"/>
          </a:p>
        </p:txBody>
      </p:sp>
      <p:pic>
        <p:nvPicPr>
          <p:cNvPr id="7" name="Объект 6" descr="Докучаева Анна Андреевна."/>
          <p:cNvPicPr>
            <a:picLocks noGrp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628801"/>
            <a:ext cx="2846558" cy="3456384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Прямоугольник 7"/>
          <p:cNvSpPr/>
          <p:nvPr/>
        </p:nvSpPr>
        <p:spPr>
          <a:xfrm>
            <a:off x="5148064" y="5380672"/>
            <a:ext cx="3024336" cy="830997"/>
          </a:xfrm>
          <a:prstGeom prst="rect">
            <a:avLst/>
          </a:prstGeom>
          <a:solidFill>
            <a:srgbClr val="B5DFE9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Докучаева </a:t>
            </a:r>
            <a:endParaRPr lang="ru-RU" sz="2400" dirty="0" smtClean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24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Анна </a:t>
            </a:r>
            <a:r>
              <a:rPr lang="ru-RU" sz="24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Андреевна</a:t>
            </a:r>
            <a:endParaRPr lang="ru-RU" sz="2400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0252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3536"/>
            <a:ext cx="9144000" cy="5143500"/>
          </a:xfrm>
          <a:prstGeom prst="rect">
            <a:avLst/>
          </a:prstGeom>
          <a:solidFill>
            <a:srgbClr val="B5DFE9"/>
          </a:solidFill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9712" y="332656"/>
            <a:ext cx="6984776" cy="792088"/>
          </a:xfrm>
          <a:solidFill>
            <a:srgbClr val="B5DFE9"/>
          </a:solidFill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pPr algn="ctr"/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График </a:t>
            </a: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консультации педагога-психолога:</a:t>
            </a:r>
            <a:endParaRPr lang="ru-RU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7460" y="1268761"/>
            <a:ext cx="4520604" cy="1152127"/>
          </a:xfrm>
          <a:solidFill>
            <a:srgbClr val="B5DFE9"/>
          </a:solidFill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pPr algn="ctr"/>
            <a:r>
              <a:rPr lang="ru-RU" sz="20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Докучаева Анна Андреевна, </a:t>
            </a:r>
          </a:p>
          <a:p>
            <a:pPr algn="ctr"/>
            <a:r>
              <a:rPr lang="ru-RU" sz="20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вторник </a:t>
            </a:r>
            <a:r>
              <a:rPr lang="ru-RU" sz="2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9:00-9:30, каб. </a:t>
            </a:r>
            <a:r>
              <a:rPr lang="ru-RU" sz="20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2-2-01</a:t>
            </a:r>
            <a:endParaRPr lang="ru-RU" sz="2000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Текст 4"/>
          <p:cNvSpPr>
            <a:spLocks noGrp="1"/>
          </p:cNvSpPr>
          <p:nvPr/>
        </p:nvSpPr>
        <p:spPr>
          <a:xfrm>
            <a:off x="991552" y="4424839"/>
            <a:ext cx="5045393" cy="693420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800" dirty="0"/>
          </a:p>
        </p:txBody>
      </p:sp>
      <p:sp>
        <p:nvSpPr>
          <p:cNvPr id="7" name="Текст 4"/>
          <p:cNvSpPr>
            <a:spLocks noGrp="1"/>
          </p:cNvSpPr>
          <p:nvPr/>
        </p:nvSpPr>
        <p:spPr>
          <a:xfrm>
            <a:off x="630078" y="3212976"/>
            <a:ext cx="6606217" cy="1008112"/>
          </a:xfrm>
          <a:prstGeom prst="rect">
            <a:avLst/>
          </a:prstGeom>
          <a:solidFill>
            <a:srgbClr val="B5DFE9"/>
          </a:solidFill>
          <a:ln>
            <a:solidFill>
              <a:schemeClr val="accent1"/>
            </a:solidFill>
          </a:ln>
        </p:spPr>
        <p:txBody>
          <a:bodyPr vert="horz" lIns="68580" tIns="34290" rIns="68580" bIns="3429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800" i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Консультация проводится по предварительной записи!</a:t>
            </a:r>
          </a:p>
        </p:txBody>
      </p:sp>
    </p:spTree>
    <p:extLst>
      <p:ext uri="{BB962C8B-B14F-4D97-AF65-F5344CB8AC3E}">
        <p14:creationId xmlns:p14="http://schemas.microsoft.com/office/powerpoint/2010/main" val="603438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466"/>
            <a:ext cx="9144000" cy="640106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27" y="284857"/>
            <a:ext cx="2621307" cy="3549023"/>
          </a:xfrm>
          <a:prstGeom prst="rect">
            <a:avLst/>
          </a:prstGeom>
          <a:effectLst>
            <a:softEdge rad="101600"/>
          </a:effectLst>
        </p:spPr>
      </p:pic>
      <p:sp>
        <p:nvSpPr>
          <p:cNvPr id="6" name="TextBox 5"/>
          <p:cNvSpPr txBox="1"/>
          <p:nvPr/>
        </p:nvSpPr>
        <p:spPr>
          <a:xfrm>
            <a:off x="3139397" y="978079"/>
            <a:ext cx="2865207" cy="2176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9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sz="1693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Теперева</a:t>
            </a:r>
            <a:r>
              <a:rPr lang="ru-RU" sz="169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Елена Юрьевна</a:t>
            </a:r>
          </a:p>
          <a:p>
            <a:pPr algn="ctr"/>
            <a:r>
              <a:rPr lang="ru-RU" sz="169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социальный педагог </a:t>
            </a:r>
          </a:p>
          <a:p>
            <a:pPr algn="ctr"/>
            <a:endParaRPr lang="ru-RU" sz="1693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693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693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9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sz="1693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Охотниченко</a:t>
            </a:r>
            <a:r>
              <a:rPr lang="ru-RU" sz="169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Нина         Сергеевна</a:t>
            </a:r>
          </a:p>
          <a:p>
            <a:pPr algn="ctr"/>
            <a:r>
              <a:rPr lang="ru-RU" sz="169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Социальный педагог </a:t>
            </a:r>
            <a:endParaRPr lang="ru-RU" sz="1693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8185" y="3676292"/>
            <a:ext cx="8107631" cy="1915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37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37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37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7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«Научить ребенка </a:t>
            </a:r>
          </a:p>
          <a:p>
            <a:pPr algn="ctr"/>
            <a:r>
              <a:rPr lang="ru-RU" sz="237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– это создать ему условия для      полного овладения своими собственными способностями».</a:t>
            </a:r>
            <a:endParaRPr lang="ru-RU" sz="237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64929" y="289420"/>
            <a:ext cx="2296195" cy="34443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81643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466"/>
            <a:ext cx="9144000" cy="640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97329" y="290970"/>
            <a:ext cx="4058803" cy="5613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048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Направления работы:</a:t>
            </a:r>
            <a:endParaRPr lang="ru-RU" sz="3048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2941" y="809425"/>
            <a:ext cx="8778118" cy="56424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778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1.Изучение контингента учащихся ( социальный состав школы).</a:t>
            </a:r>
          </a:p>
          <a:p>
            <a:pPr algn="just"/>
            <a:endParaRPr lang="ru-RU" sz="508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778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2.Изучение </a:t>
            </a:r>
            <a:r>
              <a:rPr lang="ru-RU" sz="1778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социума детей :</a:t>
            </a:r>
          </a:p>
          <a:p>
            <a:pPr algn="just"/>
            <a:r>
              <a:rPr lang="ru-RU" sz="1778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1778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выявление  детей-группы риска ;</a:t>
            </a:r>
          </a:p>
          <a:p>
            <a:pPr algn="just"/>
            <a:r>
              <a:rPr lang="ru-RU" sz="1778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1778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контрольные проверки семей учащихся , состоящих  на учете в ОДН ;</a:t>
            </a:r>
          </a:p>
          <a:p>
            <a:pPr algn="just"/>
            <a:r>
              <a:rPr lang="ru-RU" sz="1778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1778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обследование семей опекаемых в  осенний и весенний периоды</a:t>
            </a:r>
            <a:r>
              <a:rPr lang="ru-RU" sz="1778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ru-RU" sz="508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778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3.Участие </a:t>
            </a:r>
            <a:r>
              <a:rPr lang="ru-RU" sz="1778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работе службы </a:t>
            </a:r>
            <a:r>
              <a:rPr lang="ru-RU" sz="1778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сопровождения:</a:t>
            </a:r>
            <a:endParaRPr lang="ru-RU" sz="1778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778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778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патронаж детей , состоящих на внутри школьном учете;</a:t>
            </a:r>
          </a:p>
          <a:p>
            <a:pPr algn="just"/>
            <a:r>
              <a:rPr lang="ru-RU" sz="1778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1778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родителями учащихся</a:t>
            </a:r>
            <a:r>
              <a:rPr lang="ru-RU" sz="1778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ru-RU" sz="508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778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4.Вовлечение </a:t>
            </a:r>
            <a:r>
              <a:rPr lang="ru-RU" sz="1778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учащихся в кружки , секции , студии ,ГПД</a:t>
            </a:r>
            <a:r>
              <a:rPr lang="ru-RU" sz="1778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ru-RU" sz="508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778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5.Сотрудничество </a:t>
            </a:r>
            <a:r>
              <a:rPr lang="ru-RU" sz="1778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КДН и ОДН</a:t>
            </a:r>
            <a:r>
              <a:rPr lang="ru-RU" sz="1778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ru-RU" sz="508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778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6.Профилактическая </a:t>
            </a:r>
            <a:r>
              <a:rPr lang="ru-RU" sz="1778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учащимися для предотвращения антиобщественных поступков  и беседы , направленные на культуру поведения в общественных местах</a:t>
            </a:r>
            <a:r>
              <a:rPr lang="ru-RU" sz="1778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ru-RU" sz="508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778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ru-RU" sz="1778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Общественные встречи с инспектором ОДН и представителями других </a:t>
            </a:r>
            <a:r>
              <a:rPr lang="ru-RU" sz="1778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организаций. </a:t>
            </a:r>
          </a:p>
          <a:p>
            <a:pPr algn="just"/>
            <a:endParaRPr lang="ru-RU" sz="508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778" dirty="0">
                <a:latin typeface="Times New Roman" panose="02020603050405020304" pitchFamily="18" charset="0"/>
                <a:cs typeface="Times New Roman" panose="02020603050405020304" pitchFamily="18" charset="0"/>
              </a:rPr>
              <a:t>8.Профориеттационная </a:t>
            </a:r>
            <a:r>
              <a:rPr lang="ru-RU" sz="1778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 (Посещение  молодежной ярмарки профессий  и организация «Дня открытых дверей» в школе с привлечением специалистов различных учебных заведений</a:t>
            </a:r>
            <a:r>
              <a:rPr lang="ru-RU" sz="1778" dirty="0">
                <a:latin typeface="Times New Roman" panose="02020603050405020304" pitchFamily="18" charset="0"/>
                <a:cs typeface="Times New Roman" panose="02020603050405020304" pitchFamily="18" charset="0"/>
              </a:rPr>
              <a:t>.).</a:t>
            </a:r>
          </a:p>
          <a:p>
            <a:pPr algn="just"/>
            <a:endParaRPr lang="ru-RU" sz="508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778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ru-RU" sz="1778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Ведение банка данных учащихся,   не посещающих уроки по неуважительной причине.</a:t>
            </a:r>
          </a:p>
        </p:txBody>
      </p:sp>
      <p:pic>
        <p:nvPicPr>
          <p:cNvPr id="6" name="Picture 200"/>
          <p:cNvPicPr/>
          <p:nvPr/>
        </p:nvPicPr>
        <p:blipFill>
          <a:blip r:embed="rId4"/>
          <a:stretch>
            <a:fillRect/>
          </a:stretch>
        </p:blipFill>
        <p:spPr>
          <a:xfrm>
            <a:off x="7236296" y="476672"/>
            <a:ext cx="1503922" cy="295232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chemeClr val="accent2">
                <a:lumMod val="50000"/>
              </a:schemeClr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4198333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5" y="228466"/>
            <a:ext cx="9144000" cy="640106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61571" y="536878"/>
            <a:ext cx="8229487" cy="2906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048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Главной </a:t>
            </a:r>
            <a:r>
              <a:rPr lang="ru-RU" sz="3048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задачей социального педагога является разрешение проблем социальной жизни детей </a:t>
            </a:r>
            <a:r>
              <a:rPr lang="ru-RU" sz="3048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 создание </a:t>
            </a:r>
            <a:r>
              <a:rPr lang="ru-RU" sz="3048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условий для успешной социализации личности детей и подростков в современных условиях и развития коммуникативной </a:t>
            </a:r>
            <a:r>
              <a:rPr lang="ru-RU" sz="3048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культуры.</a:t>
            </a:r>
            <a:endParaRPr lang="ru-RU" sz="3048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7718" y="3429000"/>
            <a:ext cx="3677193" cy="29566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6202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Задайте друг другу вопросы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>
          <a:xfrm>
            <a:off x="251520" y="1916832"/>
            <a:ext cx="8712968" cy="3960440"/>
          </a:xfrm>
        </p:spPr>
        <p:txBody>
          <a:bodyPr>
            <a:noAutofit/>
          </a:bodyPr>
          <a:lstStyle/>
          <a:p>
            <a:r>
              <a:rPr lang="ru-RU" sz="3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Почему ты здесь, на этой встрече?</a:t>
            </a:r>
          </a:p>
          <a:p>
            <a:r>
              <a:rPr lang="ru-RU" sz="3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тебе интересно в жизни?</a:t>
            </a:r>
          </a:p>
          <a:p>
            <a:r>
              <a:rPr lang="ru-RU" sz="3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Почему стоит оказаться с тобой вместе на необитаемом острове? (3 причины)</a:t>
            </a:r>
          </a:p>
          <a:p>
            <a:r>
              <a:rPr lang="ru-RU" sz="3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Кем бы ты был, если бы не был тем, кто ты сейчас?</a:t>
            </a:r>
          </a:p>
          <a:p>
            <a:r>
              <a:rPr lang="ru-RU" sz="3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Какой твой девиз по жизни? Нет такого? А какой мог бы быть?</a:t>
            </a:r>
            <a:endParaRPr lang="ru-RU" sz="3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3693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466"/>
            <a:ext cx="9144000" cy="640106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889798" y="442724"/>
            <a:ext cx="5662116" cy="10304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048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ru-RU" sz="3048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В </a:t>
            </a:r>
            <a:r>
              <a:rPr lang="ru-RU" sz="3048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рабочие </a:t>
            </a:r>
            <a:r>
              <a:rPr lang="ru-RU" sz="3048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дни с 09:00-16:00</a:t>
            </a:r>
            <a:endParaRPr lang="ru-RU" sz="3048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560" y="1700808"/>
            <a:ext cx="8212772" cy="4414287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  <a:softEdge rad="31750"/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4" name="Прямоугольник 3"/>
          <p:cNvSpPr/>
          <p:nvPr/>
        </p:nvSpPr>
        <p:spPr>
          <a:xfrm>
            <a:off x="1331640" y="4869160"/>
            <a:ext cx="6336704" cy="830997"/>
          </a:xfrm>
          <a:prstGeom prst="rect">
            <a:avLst/>
          </a:prstGeom>
          <a:solidFill>
            <a:srgbClr val="6FC0D3"/>
          </a:solidFill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Консультация проводится по предварительной записи!</a:t>
            </a:r>
            <a:endParaRPr lang="ru-RU" sz="2400" b="1" i="1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4806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Специалисты </a:t>
            </a:r>
            <a:r>
              <a:rPr lang="ru-RU" sz="2800" dirty="0"/>
              <a:t>психолого-педагогического </a:t>
            </a:r>
            <a:r>
              <a:rPr lang="ru-RU" sz="2800" dirty="0" smtClean="0"/>
              <a:t>сопровождения</a:t>
            </a:r>
            <a:endParaRPr lang="ru-RU" sz="280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251520" y="1556792"/>
            <a:ext cx="3744416" cy="4032448"/>
          </a:xfrm>
          <a:solidFill>
            <a:srgbClr val="B5DFE9"/>
          </a:solidFill>
          <a:ln>
            <a:solidFill>
              <a:schemeClr val="accent1"/>
            </a:solidFill>
          </a:ln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sz="2800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инклюзии </a:t>
            </a:r>
            <a:r>
              <a:rPr lang="ru-RU" sz="28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учитель </a:t>
            </a:r>
            <a:r>
              <a:rPr lang="ru-RU" sz="28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области обучения, развития, психолого-педагогического сопровождения обучающихся испытывающих трудности при обучении по программе основной общеобразовательной школы</a:t>
            </a:r>
          </a:p>
          <a:p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355976" y="1340768"/>
            <a:ext cx="4608512" cy="4968552"/>
          </a:xfrm>
          <a:solidFill>
            <a:srgbClr val="B5DFE9"/>
          </a:solidFill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0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Тьютор (ассистент учителя) </a:t>
            </a:r>
            <a:r>
              <a:rPr lang="ru-RU" sz="2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специалист, осуществляющий непосредственное сопровождение ребенка (детей с ОВЗ в течение учебного дня — на фронтальных и (если есть) необходимость индивидуальных занятиях, во время перемены, выполнения тех или иных режимных моментов.</a:t>
            </a:r>
          </a:p>
          <a:p>
            <a:pPr marL="0" indent="85725"/>
            <a:r>
              <a:rPr lang="ru-RU" sz="2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Основная задача тьютора — помощь самому ребенку, его родителям, учителю и другим участникам образовательного процесса в адаптации в новой среде, формировании учебных навыков, навыков адаптивного поведения</a:t>
            </a:r>
            <a:r>
              <a:rPr lang="ru-RU" sz="20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539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5661248"/>
            <a:ext cx="2160240" cy="10801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chemeClr val="accent2">
                <a:lumMod val="50000"/>
              </a:schemeClr>
            </a:solidFill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913332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836712"/>
            <a:ext cx="8280920" cy="1015663"/>
          </a:xfrm>
          <a:prstGeom prst="rect">
            <a:avLst/>
          </a:prstGeom>
          <a:solidFill>
            <a:srgbClr val="B5DFE9"/>
          </a:solidFill>
          <a:ln w="7620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60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Одноразовые игры</a:t>
            </a:r>
            <a:endParaRPr lang="ru-RU" sz="6000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04864"/>
            <a:ext cx="5119175" cy="3368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612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188640"/>
            <a:ext cx="8280920" cy="523220"/>
          </a:xfrm>
          <a:prstGeom prst="rect">
            <a:avLst/>
          </a:prstGeom>
          <a:solidFill>
            <a:srgbClr val="B5DFE9"/>
          </a:solidFill>
          <a:ln w="7620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Преимущества инклюзии для общества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39552" y="1403967"/>
            <a:ext cx="4032448" cy="4154984"/>
          </a:xfrm>
          <a:prstGeom prst="rect">
            <a:avLst/>
          </a:prstGeom>
          <a:solidFill>
            <a:srgbClr val="B5DFE9"/>
          </a:solidFill>
          <a:ln w="7620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членов общества вырабатывается новое понимание различий между людьми и толерантность по отношению к ним. Инклюзивное образование позволяет ребенку с психофизиологическими нарушениями находиться в среде сверстников, играть и общаться с </a:t>
            </a: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ними на равных. </a:t>
            </a:r>
            <a:endParaRPr lang="ru-RU" sz="2400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93"/>
          <p:cNvPicPr/>
          <p:nvPr/>
        </p:nvPicPr>
        <p:blipFill>
          <a:blip r:embed="rId3"/>
          <a:stretch>
            <a:fillRect/>
          </a:stretch>
        </p:blipFill>
        <p:spPr>
          <a:xfrm>
            <a:off x="4788024" y="1412776"/>
            <a:ext cx="4032448" cy="4154984"/>
          </a:xfrm>
          <a:prstGeom prst="rect">
            <a:avLst/>
          </a:prstGeom>
          <a:solidFill>
            <a:schemeClr val="accent2">
              <a:alpha val="50000"/>
            </a:schemeClr>
          </a:solidFill>
          <a:ln w="76200">
            <a:solidFill>
              <a:schemeClr val="accent2">
                <a:lumMod val="75000"/>
              </a:schemeClr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2420465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4" y="45855"/>
            <a:ext cx="7416824" cy="1438929"/>
          </a:xfrm>
        </p:spPr>
        <p:txBody>
          <a:bodyPr>
            <a:noAutofit/>
          </a:bodyPr>
          <a:lstStyle/>
          <a:p>
            <a:r>
              <a:rPr lang="ru-RU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Люди с особенностями здоровья могут реализовать себя в разных областях в зависимости от своих сильных сторон</a:t>
            </a:r>
            <a:endParaRPr lang="ru-RU" sz="2600" dirty="0">
              <a:solidFill>
                <a:srgbClr val="00206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286000" y="1700809"/>
            <a:ext cx="5022304" cy="1384995"/>
          </a:xfrm>
          <a:prstGeom prst="rect">
            <a:avLst/>
          </a:prstGeom>
          <a:solidFill>
            <a:srgbClr val="B5DFE9"/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Знаете ли Вы знаменитых людей с особенностями здоровья?</a:t>
            </a:r>
          </a:p>
        </p:txBody>
      </p:sp>
      <p:pic>
        <p:nvPicPr>
          <p:cNvPr id="5" name="Picture 7808"/>
          <p:cNvPicPr/>
          <p:nvPr/>
        </p:nvPicPr>
        <p:blipFill>
          <a:blip r:embed="rId2"/>
          <a:stretch>
            <a:fillRect/>
          </a:stretch>
        </p:blipFill>
        <p:spPr>
          <a:xfrm>
            <a:off x="5508104" y="3573016"/>
            <a:ext cx="3021494" cy="2470108"/>
          </a:xfrm>
          <a:prstGeom prst="rect">
            <a:avLst/>
          </a:prstGeom>
          <a:solidFill>
            <a:schemeClr val="accent2">
              <a:lumMod val="75000"/>
            </a:schemeClr>
          </a:solidFill>
          <a:ln w="57150">
            <a:solidFill>
              <a:schemeClr val="accent1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717032"/>
            <a:ext cx="2952328" cy="2520280"/>
          </a:xfrm>
          <a:prstGeom prst="rect">
            <a:avLst/>
          </a:prstGeom>
          <a:noFill/>
          <a:ln w="101600" cmpd="dbl">
            <a:solidFill>
              <a:schemeClr val="accent1"/>
            </a:solidFill>
            <a:miter lim="800000"/>
            <a:headEnd/>
            <a:tailEnd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5420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19872" y="188640"/>
            <a:ext cx="5544616" cy="6048672"/>
          </a:xfrm>
          <a:solidFill>
            <a:srgbClr val="B5DFE9"/>
          </a:solidFill>
          <a:ln>
            <a:solidFill>
              <a:schemeClr val="accent1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>
            <a:normAutofit fontScale="90000"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Александра Чичикова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инклюзивная активистка, «Мисс мира-2017 на инвалидной коляске». Травму Александра получила в 6 лет - зацепилась за крюк и выпала с третьего этажа. Сейчас девушка работает в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IT-компании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живет полноценной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жизнью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/>
          </a:p>
        </p:txBody>
      </p:sp>
      <p:pic>
        <p:nvPicPr>
          <p:cNvPr id="3" name="Picture 391"/>
          <p:cNvPicPr/>
          <p:nvPr/>
        </p:nvPicPr>
        <p:blipFill>
          <a:blip r:embed="rId2"/>
          <a:stretch>
            <a:fillRect/>
          </a:stretch>
        </p:blipFill>
        <p:spPr>
          <a:xfrm>
            <a:off x="323528" y="332656"/>
            <a:ext cx="2736304" cy="4104456"/>
          </a:xfrm>
          <a:prstGeom prst="rect">
            <a:avLst/>
          </a:prstGeom>
          <a:ln w="57150">
            <a:solidFill>
              <a:schemeClr val="accent2">
                <a:lumMod val="50000"/>
              </a:schemeClr>
            </a:solidFill>
          </a:ln>
        </p:spPr>
      </p:pic>
      <p:sp>
        <p:nvSpPr>
          <p:cNvPr id="4" name="5-конечная звезда 3"/>
          <p:cNvSpPr/>
          <p:nvPr/>
        </p:nvSpPr>
        <p:spPr>
          <a:xfrm>
            <a:off x="395536" y="4797152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5-конечная звезда 4"/>
          <p:cNvSpPr/>
          <p:nvPr/>
        </p:nvSpPr>
        <p:spPr>
          <a:xfrm rot="1531269">
            <a:off x="2195736" y="4653136"/>
            <a:ext cx="914400" cy="698376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5-конечная звезда 5"/>
          <p:cNvSpPr/>
          <p:nvPr/>
        </p:nvSpPr>
        <p:spPr>
          <a:xfrm>
            <a:off x="1763688" y="5589240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295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63888" y="45855"/>
            <a:ext cx="5400600" cy="6695513"/>
          </a:xfrm>
          <a:solidFill>
            <a:srgbClr val="B5DFE9"/>
          </a:solidFill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Сатоси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Тадзири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японский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геймдизайнер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создатель серии игр,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манги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сериала «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Покемон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». У него расстройство аутистического спектра – это особенность развития психики, когда людям трудно взаимодействовать с обществом. У таких людей часто есть узкие интересы, ограниченные одной темой, им трудно понимать эмоции и жесты других людей, смотреть им в глаза</a:t>
            </a:r>
            <a:endParaRPr lang="ru-RU" sz="2800" dirty="0"/>
          </a:p>
        </p:txBody>
      </p:sp>
      <p:pic>
        <p:nvPicPr>
          <p:cNvPr id="3" name="Picture 365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260648"/>
            <a:ext cx="3096344" cy="3679646"/>
          </a:xfrm>
          <a:prstGeom prst="rect">
            <a:avLst/>
          </a:prstGeom>
          <a:ln w="57150">
            <a:solidFill>
              <a:schemeClr val="accent1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4" name="Блок-схема: сопоставление 3"/>
          <p:cNvSpPr/>
          <p:nvPr/>
        </p:nvSpPr>
        <p:spPr>
          <a:xfrm rot="757834">
            <a:off x="683568" y="4653136"/>
            <a:ext cx="457200" cy="914400"/>
          </a:xfrm>
          <a:prstGeom prst="flowChartCol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" name="Блок-схема: сопоставление 5"/>
          <p:cNvSpPr/>
          <p:nvPr/>
        </p:nvSpPr>
        <p:spPr>
          <a:xfrm rot="20198077">
            <a:off x="2411760" y="4653136"/>
            <a:ext cx="457200" cy="914400"/>
          </a:xfrm>
          <a:prstGeom prst="flowChartCol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7" name="Блок-схема: сопоставление 6"/>
          <p:cNvSpPr/>
          <p:nvPr/>
        </p:nvSpPr>
        <p:spPr>
          <a:xfrm>
            <a:off x="1547664" y="5301208"/>
            <a:ext cx="457200" cy="914400"/>
          </a:xfrm>
          <a:prstGeom prst="flowChartCol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5546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5855"/>
            <a:ext cx="4968552" cy="6407481"/>
          </a:xfrm>
          <a:solidFill>
            <a:srgbClr val="B5DFE9"/>
          </a:solidFill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Стивен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Хокинг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английский физик-теоретик, космолог и астрофизик, писатель, директор по научной работе Центра теоретической космологии Кембриджского университета. У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Хокинга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была редкая болезнь: он мог передвигаться в инвалидной коляске и использовал синтезатор речи для общения</a:t>
            </a:r>
            <a:endParaRPr lang="ru-RU" sz="2800" dirty="0"/>
          </a:p>
        </p:txBody>
      </p:sp>
      <p:pic>
        <p:nvPicPr>
          <p:cNvPr id="3" name="Picture 341"/>
          <p:cNvPicPr/>
          <p:nvPr/>
        </p:nvPicPr>
        <p:blipFill>
          <a:blip r:embed="rId2"/>
          <a:stretch>
            <a:fillRect/>
          </a:stretch>
        </p:blipFill>
        <p:spPr>
          <a:xfrm>
            <a:off x="5796136" y="1340768"/>
            <a:ext cx="2664296" cy="4078390"/>
          </a:xfrm>
          <a:prstGeom prst="rect">
            <a:avLst/>
          </a:prstGeom>
          <a:ln w="57150">
            <a:solidFill>
              <a:schemeClr val="accent2">
                <a:lumMod val="50000"/>
              </a:schemeClr>
            </a:solidFill>
          </a:ln>
        </p:spPr>
      </p:pic>
      <p:sp>
        <p:nvSpPr>
          <p:cNvPr id="4" name="Солнце 3"/>
          <p:cNvSpPr/>
          <p:nvPr/>
        </p:nvSpPr>
        <p:spPr>
          <a:xfrm>
            <a:off x="6012160" y="5733256"/>
            <a:ext cx="914400" cy="914400"/>
          </a:xfrm>
          <a:prstGeom prst="su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олнце 4"/>
          <p:cNvSpPr/>
          <p:nvPr/>
        </p:nvSpPr>
        <p:spPr>
          <a:xfrm>
            <a:off x="7740352" y="5733256"/>
            <a:ext cx="504056" cy="554360"/>
          </a:xfrm>
          <a:prstGeom prst="su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олнце 5"/>
          <p:cNvSpPr/>
          <p:nvPr/>
        </p:nvSpPr>
        <p:spPr>
          <a:xfrm>
            <a:off x="6732240" y="260648"/>
            <a:ext cx="914400" cy="914400"/>
          </a:xfrm>
          <a:prstGeom prst="sun">
            <a:avLst/>
          </a:prstGeom>
          <a:solidFill>
            <a:srgbClr val="E5907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Блок-схема: сопоставление 6"/>
          <p:cNvSpPr/>
          <p:nvPr/>
        </p:nvSpPr>
        <p:spPr>
          <a:xfrm rot="644887">
            <a:off x="8269335" y="551025"/>
            <a:ext cx="457200" cy="647069"/>
          </a:xfrm>
          <a:prstGeom prst="flowChartCollat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7081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784976" cy="3528392"/>
          </a:xfrm>
          <a:solidFill>
            <a:srgbClr val="B5DFE9"/>
          </a:solidFill>
          <a:ln>
            <a:solidFill>
              <a:schemeClr val="accent1"/>
            </a:solidFill>
          </a:ln>
        </p:spPr>
        <p:txBody>
          <a:bodyPr>
            <a:normAutofit fontScale="90000"/>
          </a:bodyPr>
          <a:lstStyle/>
          <a:p>
            <a:r>
              <a:rPr lang="ru-RU" sz="24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Роман Костомаров </a:t>
            </a:r>
            <a:r>
              <a:rPr lang="ru-RU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российский фигурист, выступавший в танцах на льду, олимпийский чемпион 2006 года, двукратный чемпион мира, трёхкратный чемпион Европы, трёхкратный победитель финалов Гран-при и трёхкратный чемпион России. Заслуженный мастер спорта России.</a:t>
            </a:r>
            <a:br>
              <a:rPr lang="ru-RU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10 января 2023 года Костомарова госпитализировали с пневмонией в реанимацию больницы в Коммунарке в крайне тяжёлом состоянии,  всего провёл в Коммунарке 175 дней</a:t>
            </a:r>
            <a:r>
              <a:rPr lang="ru-RU" sz="2400" baseline="30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В августе 2023 года спортсмен впервые после ампутации вышел на лёд, приняв участие в шоу Ильи Авербуха.</a:t>
            </a:r>
            <a:endParaRPr lang="ru-RU" sz="2400" dirty="0">
              <a:effectLst/>
            </a:endParaRPr>
          </a:p>
        </p:txBody>
      </p:sp>
      <p:pic>
        <p:nvPicPr>
          <p:cNvPr id="3" name="Picture 2" descr="https://images.thevoicemag.ru/upload/img_cache/a28/a28e9681b055261c6aafde8b18d04606_ce_2367x1578x0x0_cropped_1332x88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3933055"/>
            <a:ext cx="4032448" cy="2520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ердце 3"/>
          <p:cNvSpPr/>
          <p:nvPr/>
        </p:nvSpPr>
        <p:spPr>
          <a:xfrm rot="20358190">
            <a:off x="755576" y="4365104"/>
            <a:ext cx="914400" cy="914400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олнце 5"/>
          <p:cNvSpPr/>
          <p:nvPr/>
        </p:nvSpPr>
        <p:spPr>
          <a:xfrm>
            <a:off x="7164288" y="4005064"/>
            <a:ext cx="914400" cy="914400"/>
          </a:xfrm>
          <a:prstGeom prst="sun">
            <a:avLst/>
          </a:prstGeom>
          <a:solidFill>
            <a:srgbClr val="92D05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олнце 6"/>
          <p:cNvSpPr/>
          <p:nvPr/>
        </p:nvSpPr>
        <p:spPr>
          <a:xfrm>
            <a:off x="1403648" y="5373216"/>
            <a:ext cx="914400" cy="914400"/>
          </a:xfrm>
          <a:prstGeom prst="sun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8" name="Сердце 7"/>
          <p:cNvSpPr/>
          <p:nvPr/>
        </p:nvSpPr>
        <p:spPr>
          <a:xfrm rot="20282927">
            <a:off x="7740352" y="5661248"/>
            <a:ext cx="914400" cy="914400"/>
          </a:xfrm>
          <a:prstGeom prst="hear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5769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ln>
            <a:solidFill>
              <a:schemeClr val="accent1"/>
            </a:solidFill>
          </a:ln>
        </p:spPr>
        <p:txBody>
          <a:bodyPr/>
          <a:lstStyle/>
          <a:p>
            <a:r>
              <a:rPr lang="ru-RU" dirty="0" smtClean="0"/>
              <a:t>РОДИТЕЛЬСКИЙ клуб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251520" y="1340768"/>
            <a:ext cx="4104456" cy="3816424"/>
          </a:xfrm>
          <a:solidFill>
            <a:srgbClr val="B5DFE9"/>
          </a:solidFill>
          <a:ln>
            <a:solidFill>
              <a:schemeClr val="accent1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altLang="ru-RU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э</a:t>
            </a:r>
            <a:r>
              <a:rPr lang="ru-RU" altLang="ru-RU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 </a:t>
            </a:r>
            <a:r>
              <a:rPr lang="ru-RU" altLang="ru-RU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помощь родителям (законным представителям) в обретении достаточных знаний об особенностях воспитания ребенка, и в оказании психологической поддержки, и в дружественном объединении всех участников процесса родителей, педагогов, детей. </a:t>
            </a:r>
            <a:r>
              <a:rPr lang="ru-RU" altLang="ru-RU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altLang="ru-RU" sz="2000" dirty="0">
              <a:solidFill>
                <a:schemeClr val="bg2">
                  <a:lumMod val="2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499992" y="1268760"/>
            <a:ext cx="4464496" cy="3888432"/>
          </a:xfrm>
          <a:solidFill>
            <a:srgbClr val="B5DFE9"/>
          </a:solidFill>
          <a:ln>
            <a:solidFill>
              <a:schemeClr val="accent1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pPr marL="85725" indent="0">
              <a:buNone/>
            </a:pPr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Основная цель:</a:t>
            </a:r>
          </a:p>
          <a:p>
            <a:pPr marL="85725" indent="0">
              <a:buNone/>
            </a:pPr>
            <a:r>
              <a:rPr lang="ru-RU" altLang="ru-RU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оптимальных условий для гармоничного развития ребенка с ограниченными возможностями здоровья (ОВЗ) в семье через повышение психолого-педагогической и воспитательной компетентности родителей (лиц, их замещающих).</a:t>
            </a:r>
            <a:endParaRPr lang="ru-RU" altLang="ru-RU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5446232"/>
            <a:ext cx="4156075" cy="141531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8500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4016" y="1844824"/>
            <a:ext cx="4283968" cy="2880320"/>
          </a:xfrm>
        </p:spPr>
        <p:txBody>
          <a:bodyPr>
            <a:noAutofit/>
          </a:bodyPr>
          <a:lstStyle/>
          <a:p>
            <a:r>
              <a:rPr lang="ru-RU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Возможности и цели инклюзивного </a:t>
            </a:r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</a:t>
            </a:r>
            <a:endParaRPr lang="ru-RU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283968" y="188640"/>
            <a:ext cx="4536504" cy="6192688"/>
          </a:xfrm>
          <a:prstGeom prst="rect">
            <a:avLst/>
          </a:prstGeom>
          <a:solidFill>
            <a:srgbClr val="B5DFE9"/>
          </a:solidFill>
          <a:ln w="57150"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marL="457200" lvl="0" indent="-457200" fontAlgn="base">
              <a:buFont typeface="Arial" panose="020B0604020202020204" pitchFamily="34" charset="0"/>
              <a:buChar char="•"/>
            </a:pPr>
            <a:r>
              <a:rPr lang="ru-RU" sz="28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предоставить </a:t>
            </a:r>
            <a:r>
              <a:rPr lang="ru-RU" sz="28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детям возможность наиболее полноценной социальной жизни</a:t>
            </a:r>
            <a:r>
              <a:rPr lang="ru-RU" sz="28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2800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 fontAlgn="base">
              <a:buFont typeface="Arial" panose="020B0604020202020204" pitchFamily="34" charset="0"/>
              <a:buChar char="•"/>
            </a:pPr>
            <a:r>
              <a:rPr lang="ru-RU" sz="28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создать </a:t>
            </a:r>
            <a:r>
              <a:rPr lang="ru-RU" sz="28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условия для полного и активного включения детей в образовательную и предметно-развивающую среду, максимально приближенную к особенностям их психо-физиологического развития</a:t>
            </a:r>
            <a:r>
              <a:rPr lang="ru-RU" sz="28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Picture 3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013176"/>
            <a:ext cx="3312368" cy="1541532"/>
          </a:xfrm>
          <a:prstGeom prst="rect">
            <a:avLst/>
          </a:prstGeom>
          <a:noFill/>
          <a:ln w="57150">
            <a:solidFill>
              <a:schemeClr val="accent1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7405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218" name="Object 6"/>
          <p:cNvGraphicFramePr>
            <a:graphicFrameLocks noChangeAspect="1"/>
          </p:cNvGraphicFramePr>
          <p:nvPr>
            <p:extLst/>
          </p:nvPr>
        </p:nvGraphicFramePr>
        <p:xfrm>
          <a:off x="0" y="0"/>
          <a:ext cx="9144000" cy="685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7" name="Слайд" r:id="rId3" imgW="4645261" imgH="3483857" progId="PowerPoint.Slide.8">
                  <p:embed/>
                </p:oleObj>
              </mc:Choice>
              <mc:Fallback>
                <p:oleObj name="Слайд" r:id="rId3" imgW="4645261" imgH="3483857" progId="PowerPoint.Slide.8">
                  <p:embed/>
                  <p:pic>
                    <p:nvPicPr>
                      <p:cNvPr id="9218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8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4825"/>
                      </a:xfrm>
                      <a:prstGeom prst="rect">
                        <a:avLst/>
                      </a:prstGeom>
                      <a:solidFill>
                        <a:srgbClr val="B5DFE9"/>
                      </a:solidFill>
                      <a:ln>
                        <a:solidFill>
                          <a:schemeClr val="accent1"/>
                        </a:solidFill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19" name="Oval 6"/>
          <p:cNvSpPr>
            <a:spLocks noChangeArrowheads="1"/>
          </p:cNvSpPr>
          <p:nvPr/>
        </p:nvSpPr>
        <p:spPr bwMode="auto">
          <a:xfrm rot="1126647">
            <a:off x="1192213" y="1844675"/>
            <a:ext cx="2376487" cy="865188"/>
          </a:xfrm>
          <a:prstGeom prst="ellipse">
            <a:avLst/>
          </a:prstGeom>
          <a:solidFill>
            <a:srgbClr val="FF99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000" b="1"/>
              <a:t>Родители</a:t>
            </a:r>
          </a:p>
        </p:txBody>
      </p:sp>
      <p:sp>
        <p:nvSpPr>
          <p:cNvPr id="9220" name="AutoShape 7"/>
          <p:cNvSpPr>
            <a:spLocks noChangeArrowheads="1"/>
          </p:cNvSpPr>
          <p:nvPr/>
        </p:nvSpPr>
        <p:spPr bwMode="auto">
          <a:xfrm>
            <a:off x="3635375" y="2565400"/>
            <a:ext cx="2449513" cy="1295400"/>
          </a:xfrm>
          <a:prstGeom prst="plaque">
            <a:avLst>
              <a:gd name="adj" fmla="val 16667"/>
            </a:avLst>
          </a:prstGeom>
          <a:gradFill rotWithShape="1">
            <a:gsLst>
              <a:gs pos="0">
                <a:srgbClr val="FF6600"/>
              </a:gs>
              <a:gs pos="50000">
                <a:srgbClr val="FFFF00"/>
              </a:gs>
              <a:gs pos="100000">
                <a:srgbClr val="FF6600"/>
              </a:gs>
            </a:gsLst>
            <a:lin ang="5400000" scaled="1"/>
          </a:gra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/>
              <a:t>сотрудничество</a:t>
            </a:r>
          </a:p>
        </p:txBody>
      </p:sp>
      <p:sp>
        <p:nvSpPr>
          <p:cNvPr id="9221" name="Oval 8"/>
          <p:cNvSpPr>
            <a:spLocks noChangeArrowheads="1"/>
          </p:cNvSpPr>
          <p:nvPr/>
        </p:nvSpPr>
        <p:spPr bwMode="auto">
          <a:xfrm rot="-890583">
            <a:off x="1042988" y="3070225"/>
            <a:ext cx="2376487" cy="865188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000" b="1"/>
              <a:t>Педагог-психолог</a:t>
            </a:r>
          </a:p>
        </p:txBody>
      </p:sp>
      <p:sp>
        <p:nvSpPr>
          <p:cNvPr id="9222" name="Oval 9"/>
          <p:cNvSpPr>
            <a:spLocks noChangeArrowheads="1"/>
          </p:cNvSpPr>
          <p:nvPr/>
        </p:nvSpPr>
        <p:spPr bwMode="auto">
          <a:xfrm rot="-838734">
            <a:off x="6300788" y="2060575"/>
            <a:ext cx="2376487" cy="865188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000" b="1"/>
              <a:t>Классный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000" b="1"/>
              <a:t>руководитель</a:t>
            </a:r>
          </a:p>
        </p:txBody>
      </p:sp>
      <p:sp>
        <p:nvSpPr>
          <p:cNvPr id="9223" name="Oval 10"/>
          <p:cNvSpPr>
            <a:spLocks noChangeArrowheads="1"/>
          </p:cNvSpPr>
          <p:nvPr/>
        </p:nvSpPr>
        <p:spPr bwMode="auto">
          <a:xfrm rot="-1789451">
            <a:off x="1308100" y="4141788"/>
            <a:ext cx="2519363" cy="863600"/>
          </a:xfrm>
          <a:prstGeom prst="ellipse">
            <a:avLst/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000" b="1"/>
              <a:t>Учитель-логопед</a:t>
            </a:r>
          </a:p>
        </p:txBody>
      </p:sp>
      <p:sp>
        <p:nvSpPr>
          <p:cNvPr id="20493" name="AutoShape 13"/>
          <p:cNvSpPr>
            <a:spLocks noChangeArrowheads="1"/>
          </p:cNvSpPr>
          <p:nvPr/>
        </p:nvSpPr>
        <p:spPr bwMode="auto">
          <a:xfrm>
            <a:off x="2268538" y="836613"/>
            <a:ext cx="5038725" cy="936625"/>
          </a:xfrm>
          <a:prstGeom prst="downArrowCallout">
            <a:avLst>
              <a:gd name="adj1" fmla="val 12706"/>
              <a:gd name="adj2" fmla="val 19233"/>
              <a:gd name="adj3" fmla="val 17625"/>
              <a:gd name="adj4" fmla="val 66667"/>
            </a:avLst>
          </a:prstGeom>
          <a:solidFill>
            <a:schemeClr val="accent3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i="1" dirty="0">
                <a:latin typeface="+mn-lt"/>
                <a:cs typeface="+mn-cs"/>
              </a:rPr>
              <a:t>Родительский клуб</a:t>
            </a:r>
          </a:p>
        </p:txBody>
      </p:sp>
      <p:sp>
        <p:nvSpPr>
          <p:cNvPr id="13" name="Oval 16"/>
          <p:cNvSpPr>
            <a:spLocks noChangeArrowheads="1"/>
          </p:cNvSpPr>
          <p:nvPr/>
        </p:nvSpPr>
        <p:spPr bwMode="auto">
          <a:xfrm rot="2533443">
            <a:off x="5691188" y="4424363"/>
            <a:ext cx="2686050" cy="985837"/>
          </a:xfrm>
          <a:prstGeom prst="ellipse">
            <a:avLst/>
          </a:prstGeom>
          <a:solidFill>
            <a:srgbClr val="7030A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atin typeface="+mn-lt"/>
                <a:cs typeface="+mn-cs"/>
              </a:rPr>
              <a:t>Социальный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atin typeface="+mn-lt"/>
                <a:cs typeface="+mn-cs"/>
              </a:rPr>
              <a:t>педагог</a:t>
            </a:r>
          </a:p>
        </p:txBody>
      </p:sp>
      <p:sp>
        <p:nvSpPr>
          <p:cNvPr id="16" name="Oval 11"/>
          <p:cNvSpPr>
            <a:spLocks noChangeArrowheads="1"/>
          </p:cNvSpPr>
          <p:nvPr/>
        </p:nvSpPr>
        <p:spPr bwMode="auto">
          <a:xfrm rot="1018091">
            <a:off x="6235700" y="3216275"/>
            <a:ext cx="2825750" cy="9652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b="1" dirty="0"/>
              <a:t>Учитель-дефектолог</a:t>
            </a:r>
          </a:p>
        </p:txBody>
      </p:sp>
      <p:sp>
        <p:nvSpPr>
          <p:cNvPr id="18" name="Oval 16"/>
          <p:cNvSpPr>
            <a:spLocks noChangeArrowheads="1"/>
          </p:cNvSpPr>
          <p:nvPr/>
        </p:nvSpPr>
        <p:spPr bwMode="auto">
          <a:xfrm>
            <a:off x="3276600" y="4676775"/>
            <a:ext cx="2792413" cy="898525"/>
          </a:xfrm>
          <a:prstGeom prst="ellipse">
            <a:avLst/>
          </a:prstGeom>
          <a:solidFill>
            <a:schemeClr val="accent3">
              <a:lumMod val="75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ru-RU" altLang="ru-RU" sz="2000" b="1" dirty="0"/>
              <a:t>Администрация</a:t>
            </a:r>
          </a:p>
        </p:txBody>
      </p:sp>
    </p:spTree>
    <p:extLst>
      <p:ext uri="{BB962C8B-B14F-4D97-AF65-F5344CB8AC3E}">
        <p14:creationId xmlns:p14="http://schemas.microsoft.com/office/powerpoint/2010/main" val="1566894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44824"/>
            <a:ext cx="5400600" cy="3672408"/>
          </a:xfrm>
          <a:solidFill>
            <a:srgbClr val="B5DFE9"/>
          </a:solidFill>
          <a:ln>
            <a:solidFill>
              <a:schemeClr val="accent1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>
            <a:normAutofit fontScale="90000"/>
          </a:bodyPr>
          <a:lstStyle/>
          <a:p>
            <a:r>
              <a:rPr lang="ru-RU" b="1" i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Инклюзивное общество </a:t>
            </a:r>
            <a:r>
              <a:rPr lang="ru-RU" i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это общество, которое удобно для всех в любых состояниях</a:t>
            </a:r>
            <a:r>
              <a:rPr lang="ru-RU" i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i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3" name="Picture 3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3140968"/>
            <a:ext cx="2673117" cy="3358021"/>
          </a:xfrm>
          <a:prstGeom prst="rect">
            <a:avLst/>
          </a:prstGeom>
          <a:noFill/>
          <a:ln w="57150">
            <a:solidFill>
              <a:schemeClr val="accent1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4316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клуба осуществляется по 4 блокам: 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 flipH="1">
            <a:off x="395533" y="1988840"/>
            <a:ext cx="2016226" cy="923330"/>
          </a:xfrm>
          <a:prstGeom prst="rect">
            <a:avLst/>
          </a:prstGeom>
          <a:solidFill>
            <a:srgbClr val="6FC0D3"/>
          </a:solidFill>
          <a:ln>
            <a:solidFill>
              <a:schemeClr val="accent1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</a:pP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Духовное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физическое здоровье семьи.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292080" y="1916832"/>
            <a:ext cx="3096344" cy="369332"/>
          </a:xfrm>
          <a:prstGeom prst="rect">
            <a:avLst/>
          </a:prstGeom>
          <a:solidFill>
            <a:srgbClr val="6FC0D3"/>
          </a:solidFill>
          <a:ln>
            <a:solidFill>
              <a:schemeClr val="accent1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Зачем человеку нужна семья?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899593" y="3982998"/>
            <a:ext cx="1872207" cy="369332"/>
          </a:xfrm>
          <a:prstGeom prst="rect">
            <a:avLst/>
          </a:prstGeom>
          <a:solidFill>
            <a:srgbClr val="6FC0D3"/>
          </a:solidFill>
          <a:ln>
            <a:solidFill>
              <a:schemeClr val="accent1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</a:pP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Учимся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играя.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 flipH="1">
            <a:off x="5652120" y="5157192"/>
            <a:ext cx="2721994" cy="646331"/>
          </a:xfrm>
          <a:prstGeom prst="rect">
            <a:avLst/>
          </a:prstGeom>
          <a:solidFill>
            <a:srgbClr val="6FC0D3"/>
          </a:solidFill>
          <a:ln>
            <a:solidFill>
              <a:schemeClr val="accent1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Решаем проблемы вместе.</a:t>
            </a:r>
            <a:endParaRPr lang="ru-RU" dirty="0"/>
          </a:p>
        </p:txBody>
      </p:sp>
      <p:pic>
        <p:nvPicPr>
          <p:cNvPr id="8" name="Рисунок 7" descr="https://sun9-66.userapi.com/impf/c837726/v837726118/dd12/tvQCYkPv-GM.jpg?size=1280x1056&amp;quality=96&amp;sign=811f0f2cc3b6f9280339be3aefbb6547&amp;c_uniq_tag=1XGvi6W9PhTxTlIlEI9yuu0468qYBc42LN9j4fM5wjM&amp;type=album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628800"/>
            <a:ext cx="2143125" cy="237172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9" name="Рисунок 8" descr="https://trafaret-decor.ru/sites/default/files/2023-03/%D0%A1%D0%B5%D0%BC%D0%B5%D0%B9%D0%BD%D0%BE%D0%B5%20%D1%87%D1%82%D0%B5%D0%BD%D0%B8%D0%B5%20-%20%D1%84%D0%BE%D0%BD%20%2811%29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581128"/>
            <a:ext cx="1399540" cy="189547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10" name="Рисунок 9" descr="https://i.ytimg.com/vi/eJAfNioYkUU/maxresdefault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4221088"/>
            <a:ext cx="2238375" cy="251460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11" name="Рисунок 10" descr="https://sun6-20.userapi.com/s/v1/ig2/pZeeLh09JX4l02BsABbnqCmBaMgZC4JGOeJG0uY2G-cHa1PcEOovvgRxSuUkR0e4A0y89HkaRsyIUBaQtqnHaKVE.jpg?size=719x720&amp;quality=95&amp;crop=119,0,719,720&amp;ava=1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2852936"/>
            <a:ext cx="2105025" cy="2219325"/>
          </a:xfrm>
          <a:prstGeom prst="rect">
            <a:avLst/>
          </a:prstGeom>
          <a:solidFill>
            <a:srgbClr val="6FC0D3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34189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76056" y="548680"/>
            <a:ext cx="3600400" cy="5544616"/>
          </a:xfrm>
          <a:solidFill>
            <a:srgbClr val="B5DFE9"/>
          </a:solidFill>
          <a:ln>
            <a:solidFill>
              <a:schemeClr val="accent1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r>
              <a:rPr lang="ru-RU" b="1" i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Притча</a:t>
            </a:r>
            <a:br>
              <a:rPr lang="ru-RU" b="1" i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i="1" dirty="0" smtClean="0">
                <a:solidFill>
                  <a:schemeClr val="bg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Учитель и ученик</a:t>
            </a:r>
            <a:endParaRPr lang="ru-RU" dirty="0">
              <a:solidFill>
                <a:schemeClr val="bg2">
                  <a:lumMod val="50000"/>
                </a:schemeClr>
              </a:solidFill>
              <a:effectLst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060848"/>
            <a:ext cx="4176464" cy="3089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549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Заголовок 1"/>
          <p:cNvSpPr>
            <a:spLocks noGrp="1"/>
          </p:cNvSpPr>
          <p:nvPr>
            <p:ph type="title"/>
          </p:nvPr>
        </p:nvSpPr>
        <p:spPr>
          <a:xfrm>
            <a:off x="1979712" y="260649"/>
            <a:ext cx="6408712" cy="936103"/>
          </a:xfrm>
          <a:solidFill>
            <a:srgbClr val="B5DFE9"/>
          </a:solidFill>
          <a:ln w="57150"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 eaLnBrk="1" hangingPunct="1"/>
            <a:r>
              <a:rPr lang="ru-RU" altLang="ru-RU" sz="3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Памятка для родителей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8843" y="1700808"/>
            <a:ext cx="7952015" cy="3293864"/>
          </a:xfrm>
          <a:solidFill>
            <a:srgbClr val="B5DFE9"/>
          </a:solidFill>
          <a:ln>
            <a:solidFill>
              <a:schemeClr val="accent1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>
            <a:normAutofit fontScale="77500" lnSpcReduction="20000"/>
          </a:bodyPr>
          <a:lstStyle/>
          <a:p>
            <a:pPr marL="205740" indent="-205740"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Выслушайте ребенка, поймите его чувства и потребности.</a:t>
            </a:r>
          </a:p>
          <a:p>
            <a:pPr marL="205740" indent="-205740"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Проговорите его точку зрения  вместе.</a:t>
            </a:r>
          </a:p>
          <a:p>
            <a:pPr marL="205740" indent="-205740"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Выскажите свои чувства и потребности.</a:t>
            </a:r>
          </a:p>
          <a:p>
            <a:pPr marL="205740" indent="-205740"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Рассмотрите с ребенком разные пути решения проблемы.</a:t>
            </a:r>
          </a:p>
          <a:p>
            <a:pPr marL="205740" indent="-205740"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Запишите все идеи не оценивая их.</a:t>
            </a:r>
          </a:p>
          <a:p>
            <a:pPr marL="205740" indent="-205740"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Вместе решите, какие идеи вам нравятся, какие –</a:t>
            </a:r>
          </a:p>
          <a:p>
            <a:pPr marL="205740" indent="-205740">
              <a:buClr>
                <a:schemeClr val="accent3"/>
              </a:buClr>
              <a:buNone/>
              <a:defRPr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не нравятся и как воплотить принятый план в жизнь.</a:t>
            </a:r>
          </a:p>
          <a:p>
            <a:pPr marL="205740" indent="-205740">
              <a:buClr>
                <a:schemeClr val="accent3"/>
              </a:buClr>
              <a:buFont typeface="Wingdings 2"/>
              <a:buChar char=""/>
              <a:defRPr/>
            </a:pPr>
            <a:endParaRPr lang="ru-RU" dirty="0"/>
          </a:p>
        </p:txBody>
      </p:sp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5517232"/>
            <a:ext cx="1042988" cy="115728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chemeClr val="accent1"/>
            </a:solidFill>
            <a:miter lim="800000"/>
            <a:headEnd/>
            <a:tailEnd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  <a:extLst/>
        </p:spPr>
      </p:pic>
    </p:spTree>
    <p:extLst>
      <p:ext uri="{BB962C8B-B14F-4D97-AF65-F5344CB8AC3E}">
        <p14:creationId xmlns:p14="http://schemas.microsoft.com/office/powerpoint/2010/main" val="1905801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2060"/>
                </a:solidFill>
              </a:rPr>
              <a:t>Мастер класс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3212976"/>
            <a:ext cx="1746250" cy="1841500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39552" y="1988840"/>
            <a:ext cx="6048672" cy="593304"/>
          </a:xfrm>
          <a:prstGeom prst="rect">
            <a:avLst/>
          </a:prstGeom>
          <a:solidFill>
            <a:srgbClr val="B5DFE9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3200" i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Создай праздник своими руками!</a:t>
            </a:r>
            <a:endParaRPr lang="ru-RU" sz="3200" i="1" dirty="0">
              <a:solidFill>
                <a:schemeClr val="bg2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 rot="10800000" flipV="1">
            <a:off x="827583" y="3974097"/>
            <a:ext cx="5256585" cy="882678"/>
          </a:xfrm>
          <a:prstGeom prst="rect">
            <a:avLst/>
          </a:prstGeom>
          <a:solidFill>
            <a:srgbClr val="B5DFE9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400" i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Учитель – Нелли Николаевна Дубровина</a:t>
            </a:r>
            <a:endParaRPr lang="ru-RU" sz="2400" i="1" dirty="0">
              <a:solidFill>
                <a:schemeClr val="bg2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Улыбающееся лицо 5"/>
          <p:cNvSpPr/>
          <p:nvPr/>
        </p:nvSpPr>
        <p:spPr>
          <a:xfrm rot="20506556">
            <a:off x="3131840" y="5301208"/>
            <a:ext cx="914400" cy="914400"/>
          </a:xfrm>
          <a:prstGeom prst="smileyFace">
            <a:avLst/>
          </a:prstGeom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Улыбающееся лицо 6"/>
          <p:cNvSpPr/>
          <p:nvPr/>
        </p:nvSpPr>
        <p:spPr>
          <a:xfrm rot="20264962">
            <a:off x="1182686" y="2847999"/>
            <a:ext cx="914400" cy="914400"/>
          </a:xfrm>
          <a:prstGeom prst="smileyFace">
            <a:avLst/>
          </a:prstGeom>
          <a:solidFill>
            <a:srgbClr val="E59074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Улыбающееся лицо 7"/>
          <p:cNvSpPr/>
          <p:nvPr/>
        </p:nvSpPr>
        <p:spPr>
          <a:xfrm rot="20233612">
            <a:off x="7452320" y="1916832"/>
            <a:ext cx="914400" cy="914400"/>
          </a:xfrm>
          <a:prstGeom prst="smileyFace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5246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theslide.ru/img/thumbs/81cce0700dcb902b51d235228353ac10-800x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283029"/>
            <a:ext cx="8928992" cy="6226628"/>
          </a:xfrm>
          <a:prstGeom prst="rect">
            <a:avLst/>
          </a:prstGeom>
          <a:noFill/>
          <a:ln w="57150">
            <a:solidFill>
              <a:schemeClr val="accent2">
                <a:lumMod val="75000"/>
              </a:schemeClr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2043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188640"/>
            <a:ext cx="8280920" cy="954107"/>
          </a:xfrm>
          <a:prstGeom prst="rect">
            <a:avLst/>
          </a:prstGeom>
          <a:solidFill>
            <a:srgbClr val="B5DFE9"/>
          </a:solidFill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Преимущества включения детей в инклюзивное образование </a:t>
            </a:r>
            <a:endParaRPr lang="ru-RU" sz="28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2060848"/>
            <a:ext cx="4536504" cy="3647152"/>
          </a:xfrm>
          <a:prstGeom prst="rect">
            <a:avLst/>
          </a:prstGeom>
          <a:solidFill>
            <a:srgbClr val="B5DFE9"/>
          </a:solidFill>
          <a:ln w="57150">
            <a:solidFill>
              <a:schemeClr val="accent1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 wrap="square">
            <a:spAutoFit/>
          </a:bodyPr>
          <a:lstStyle/>
          <a:p>
            <a:pPr marL="274320" indent="-274320"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когнитивного, моторного, речевого и эмоционального развития; </a:t>
            </a:r>
          </a:p>
          <a:p>
            <a:pPr marL="274320" indent="-274320"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присутствие модели для подражания; </a:t>
            </a:r>
          </a:p>
          <a:p>
            <a:pPr marL="274320" indent="-274320"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овладение и использование новых умений и навыков; </a:t>
            </a:r>
          </a:p>
          <a:p>
            <a:pPr marL="274320" indent="-274320"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дружеских отношений со здоровыми детьми, совместное участие в деятельности.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076056" y="2060848"/>
            <a:ext cx="3600400" cy="3323987"/>
          </a:xfrm>
          <a:prstGeom prst="rect">
            <a:avLst/>
          </a:prstGeom>
          <a:solidFill>
            <a:srgbClr val="B5DFE9"/>
          </a:solidFill>
          <a:ln w="57150">
            <a:solidFill>
              <a:schemeClr val="accent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342900" indent="-342900">
              <a:buClr>
                <a:schemeClr val="accent3"/>
              </a:buClr>
              <a:buFont typeface="Arial" panose="020B0604020202020204" pitchFamily="34" charset="0"/>
              <a:buChar char="•"/>
              <a:defRPr/>
            </a:pP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толерантного отношения к различиям между </a:t>
            </a: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людьми;</a:t>
            </a:r>
          </a:p>
          <a:p>
            <a:pPr marL="342900" indent="-342900">
              <a:buClr>
                <a:schemeClr val="accent3"/>
              </a:buClr>
              <a:buFont typeface="Arial" panose="020B0604020202020204" pitchFamily="34" charset="0"/>
              <a:buChar char="•"/>
              <a:defRPr/>
            </a:pP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дружеских отношений с людьми, которые отличаются от </a:t>
            </a: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нас;</a:t>
            </a:r>
          </a:p>
          <a:p>
            <a:pPr marL="342900" indent="-342900">
              <a:buClr>
                <a:schemeClr val="accent3"/>
              </a:buClr>
              <a:buFont typeface="Arial" panose="020B0604020202020204" pitchFamily="34" charset="0"/>
              <a:buChar char="•"/>
              <a:defRPr/>
            </a:pP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чувства сопереживания, помощи другим людям</a:t>
            </a:r>
          </a:p>
        </p:txBody>
      </p:sp>
      <p:sp>
        <p:nvSpPr>
          <p:cNvPr id="6" name="Прямоугольник 5"/>
          <p:cNvSpPr/>
          <p:nvPr/>
        </p:nvSpPr>
        <p:spPr>
          <a:xfrm rot="10800000" flipV="1">
            <a:off x="4932040" y="1325960"/>
            <a:ext cx="39604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chemeClr val="accent3"/>
              </a:buClr>
              <a:defRPr/>
            </a:pPr>
            <a:r>
              <a:rPr lang="ru-RU" sz="24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здоровых детей: </a:t>
            </a:r>
          </a:p>
        </p:txBody>
      </p:sp>
      <p:sp>
        <p:nvSpPr>
          <p:cNvPr id="7" name="Прямоугольник 6"/>
          <p:cNvSpPr/>
          <p:nvPr/>
        </p:nvSpPr>
        <p:spPr>
          <a:xfrm rot="10800000" flipV="1">
            <a:off x="323527" y="1099759"/>
            <a:ext cx="43204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chemeClr val="accent3"/>
              </a:buClr>
              <a:defRPr/>
            </a:pPr>
            <a:r>
              <a:rPr lang="ru-RU" sz="24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детей с ограниченными возможностями здоровья:</a:t>
            </a:r>
          </a:p>
        </p:txBody>
      </p:sp>
      <p:pic>
        <p:nvPicPr>
          <p:cNvPr id="8" name="Picture 8" descr="https://krasnoflotskaya-school.ru/wp-content/uploads/2021/04/2069232b00615d9b45bca9a767507fa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5517232"/>
            <a:ext cx="5236029" cy="125185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76200">
            <a:solidFill>
              <a:schemeClr val="accent2">
                <a:lumMod val="60000"/>
                <a:lumOff val="40000"/>
              </a:schemeClr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</p:spTree>
    <p:extLst>
      <p:ext uri="{BB962C8B-B14F-4D97-AF65-F5344CB8AC3E}">
        <p14:creationId xmlns:p14="http://schemas.microsoft.com/office/powerpoint/2010/main" val="662655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188640"/>
            <a:ext cx="8280920" cy="523220"/>
          </a:xfrm>
          <a:prstGeom prst="rect">
            <a:avLst/>
          </a:prstGeom>
          <a:solidFill>
            <a:srgbClr val="B5DFE9"/>
          </a:solidFill>
          <a:ln w="7620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Преимущества инклюзии для взрослых</a:t>
            </a:r>
            <a:endParaRPr lang="ru-RU" sz="28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7504" y="980728"/>
            <a:ext cx="4176464" cy="4154984"/>
          </a:xfrm>
          <a:prstGeom prst="rect">
            <a:avLst/>
          </a:prstGeom>
          <a:solidFill>
            <a:srgbClr val="B5DFE9"/>
          </a:solidFill>
          <a:ln w="7620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buClr>
                <a:schemeClr val="accent3"/>
              </a:buClr>
              <a:defRPr/>
            </a:pPr>
            <a:r>
              <a:rPr lang="ru-RU" sz="20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семей: </a:t>
            </a:r>
          </a:p>
          <a:p>
            <a:pPr marL="274320" indent="-274320">
              <a:lnSpc>
                <a:spcPct val="120000"/>
              </a:lnSpc>
              <a:spcBef>
                <a:spcPts val="0"/>
              </a:spcBef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получают информацию о типичном и нетипичном развитии детей;</a:t>
            </a:r>
          </a:p>
          <a:p>
            <a:pPr marL="274320" indent="-274320">
              <a:lnSpc>
                <a:spcPct val="120000"/>
              </a:lnSpc>
              <a:spcBef>
                <a:spcPts val="0"/>
              </a:spcBef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получают поддержку со стороны других родителей;</a:t>
            </a:r>
          </a:p>
          <a:p>
            <a:pPr marL="274320" indent="-274320">
              <a:lnSpc>
                <a:spcPct val="120000"/>
              </a:lnSpc>
              <a:spcBef>
                <a:spcPts val="0"/>
              </a:spcBef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принимают активное участие в определении учебных целей и задач;</a:t>
            </a:r>
          </a:p>
          <a:p>
            <a:pPr marL="274320" indent="-274320">
              <a:lnSpc>
                <a:spcPct val="120000"/>
              </a:lnSpc>
              <a:spcBef>
                <a:spcPts val="0"/>
              </a:spcBef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становятся частью образовательного пространства.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427984" y="908720"/>
            <a:ext cx="4608512" cy="4967514"/>
          </a:xfrm>
          <a:prstGeom prst="rect">
            <a:avLst/>
          </a:prstGeom>
          <a:solidFill>
            <a:srgbClr val="B5DFE9"/>
          </a:solidFill>
          <a:ln w="5715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buClr>
                <a:schemeClr val="accent3"/>
              </a:buClr>
              <a:defRPr/>
            </a:pPr>
            <a:r>
              <a:rPr lang="ru-RU" sz="24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педагогов: </a:t>
            </a:r>
          </a:p>
          <a:p>
            <a:pPr>
              <a:spcBef>
                <a:spcPts val="0"/>
              </a:spcBef>
              <a:buClr>
                <a:schemeClr val="accent3"/>
              </a:buClr>
              <a:defRPr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 лучше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понимают индивидуальные особенности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обучающихся;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buClr>
                <a:schemeClr val="accent3"/>
              </a:buClr>
              <a:defRPr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 овладевают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педагогическими методиками, позволяющими эффективно способствовать развитию детей с учетом их индивидуальности;</a:t>
            </a:r>
          </a:p>
          <a:p>
            <a:pPr>
              <a:spcBef>
                <a:spcPts val="0"/>
              </a:spcBef>
              <a:buClr>
                <a:schemeClr val="accent3"/>
              </a:buClr>
              <a:defRPr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*осуществляют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комплексный подход в обучении (психолого-медико-педагогическое сопровождение).</a:t>
            </a:r>
          </a:p>
        </p:txBody>
      </p:sp>
      <p:pic>
        <p:nvPicPr>
          <p:cNvPr id="10" name="Picture 4" descr="https://icom-russia.com/upload/%D1%84%D0%BE%D1%82%D0%BE/e38d9b32-8ab1-4176-a6b8-0fbca723d93f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5229200"/>
            <a:ext cx="3096344" cy="148593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chemeClr val="accent2">
                <a:lumMod val="75000"/>
              </a:schemeClr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relaxedInset"/>
          </a:sp3d>
          <a:extLst/>
        </p:spPr>
      </p:pic>
    </p:spTree>
    <p:extLst>
      <p:ext uri="{BB962C8B-B14F-4D97-AF65-F5344CB8AC3E}">
        <p14:creationId xmlns:p14="http://schemas.microsoft.com/office/powerpoint/2010/main" val="8171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solidFill>
            <a:srgbClr val="6FC0D3"/>
          </a:solidFill>
          <a:ln>
            <a:solidFill>
              <a:schemeClr val="bg2">
                <a:lumMod val="50000"/>
              </a:schemeClr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txBody>
          <a:bodyPr>
            <a:normAutofit fontScale="85000" lnSpcReduction="10000"/>
          </a:bodyPr>
          <a:lstStyle/>
          <a:p>
            <a:pPr marL="0" indent="0" algn="just">
              <a:buNone/>
            </a:pPr>
            <a:r>
              <a:rPr lang="ru-RU" dirty="0" smtClean="0"/>
              <a:t>	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школе специалистов психолого-педагогического сопровождения является необходимым условием приема детей с ОВЗ и реализации инклюзивной практики. Взаимодействие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учителя и специалистов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сопровождения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ходе совместной работы, становится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по-настоящему командным, каждый из специалистов решает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 только свои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узкоспециализированные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задачи, но и поставленные общие задачи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включению ребенка в образовательный процесс,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чем и достигается успешный результат гармоничного развития ребенка.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979712" y="45855"/>
            <a:ext cx="6984776" cy="1510937"/>
          </a:xfrm>
          <a:solidFill>
            <a:srgbClr val="6FC0D3"/>
          </a:solidFill>
        </p:spPr>
        <p:txBody>
          <a:bodyPr>
            <a:normAutofit fontScale="90000"/>
          </a:bodyPr>
          <a:lstStyle/>
          <a:p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целях обеспечения равной доступности получения образования в помощь к учителю в школе есть специалисты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психолого-педагогического сопровождения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4647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51720" y="44624"/>
            <a:ext cx="6912768" cy="1296144"/>
          </a:xfrm>
        </p:spPr>
        <p:txBody>
          <a:bodyPr>
            <a:normAutofit/>
          </a:bodyPr>
          <a:lstStyle/>
          <a:p>
            <a:r>
              <a:rPr lang="ru-RU" sz="2800" dirty="0" smtClean="0"/>
              <a:t>Специалисты </a:t>
            </a:r>
            <a:r>
              <a:rPr lang="ru-RU" sz="2800" dirty="0" smtClean="0"/>
              <a:t>психолого-педагогического сопровождения</a:t>
            </a:r>
            <a:endParaRPr lang="ru-RU" sz="2800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39552" y="1844824"/>
            <a:ext cx="3024336" cy="3024336"/>
          </a:xfrm>
          <a:solidFill>
            <a:srgbClr val="B5DFE9"/>
          </a:solidFill>
          <a:ln>
            <a:solidFill>
              <a:schemeClr val="accent1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Основной</a:t>
            </a:r>
            <a:r>
              <a:rPr lang="ru-RU" i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формой взаимодействия всех специалистов является школьный </a:t>
            </a:r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психолого-педагогический 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консилиум.</a:t>
            </a:r>
          </a:p>
          <a:p>
            <a:endParaRPr lang="ru-RU" dirty="0"/>
          </a:p>
        </p:txBody>
      </p:sp>
      <p:grpSp>
        <p:nvGrpSpPr>
          <p:cNvPr id="8" name="Group 7921"/>
          <p:cNvGrpSpPr/>
          <p:nvPr/>
        </p:nvGrpSpPr>
        <p:grpSpPr>
          <a:xfrm>
            <a:off x="755577" y="5373217"/>
            <a:ext cx="8064896" cy="1224135"/>
            <a:chOff x="0" y="0"/>
            <a:chExt cx="6906768" cy="790956"/>
          </a:xfrm>
          <a:effectLst>
            <a:glow rad="228600">
              <a:schemeClr val="accent2">
                <a:satMod val="175000"/>
                <a:alpha val="40000"/>
              </a:schemeClr>
            </a:glow>
          </a:effectLst>
        </p:grpSpPr>
        <p:sp>
          <p:nvSpPr>
            <p:cNvPr id="9" name="Shape 1097"/>
            <p:cNvSpPr/>
            <p:nvPr/>
          </p:nvSpPr>
          <p:spPr>
            <a:xfrm>
              <a:off x="0" y="0"/>
              <a:ext cx="792480" cy="790956"/>
            </a:xfrm>
            <a:custGeom>
              <a:avLst/>
              <a:gdLst/>
              <a:ahLst/>
              <a:cxnLst/>
              <a:rect l="0" t="0" r="0" b="0"/>
              <a:pathLst>
                <a:path w="792480" h="790956">
                  <a:moveTo>
                    <a:pt x="396240" y="0"/>
                  </a:moveTo>
                  <a:cubicBezTo>
                    <a:pt x="615061" y="0"/>
                    <a:pt x="792480" y="177038"/>
                    <a:pt x="792480" y="395478"/>
                  </a:cubicBezTo>
                  <a:cubicBezTo>
                    <a:pt x="792480" y="613918"/>
                    <a:pt x="615061" y="790956"/>
                    <a:pt x="396240" y="790956"/>
                  </a:cubicBezTo>
                  <a:cubicBezTo>
                    <a:pt x="177419" y="790956"/>
                    <a:pt x="0" y="613918"/>
                    <a:pt x="0" y="395478"/>
                  </a:cubicBezTo>
                  <a:cubicBezTo>
                    <a:pt x="0" y="177038"/>
                    <a:pt x="177419" y="0"/>
                    <a:pt x="396240" y="0"/>
                  </a:cubicBezTo>
                  <a:close/>
                </a:path>
              </a:pathLst>
            </a:custGeom>
            <a:ln w="57150" cap="flat">
              <a:solidFill>
                <a:schemeClr val="accent1"/>
              </a:solidFill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E46018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10" name="Shape 1106"/>
            <p:cNvSpPr/>
            <p:nvPr/>
          </p:nvSpPr>
          <p:spPr>
            <a:xfrm>
              <a:off x="236858" y="468518"/>
              <a:ext cx="43272" cy="86515"/>
            </a:xfrm>
            <a:custGeom>
              <a:avLst/>
              <a:gdLst/>
              <a:ahLst/>
              <a:cxnLst/>
              <a:rect l="0" t="0" r="0" b="0"/>
              <a:pathLst>
                <a:path w="43272" h="86515">
                  <a:moveTo>
                    <a:pt x="43272" y="0"/>
                  </a:moveTo>
                  <a:lnTo>
                    <a:pt x="43272" y="28838"/>
                  </a:lnTo>
                  <a:cubicBezTo>
                    <a:pt x="35315" y="28838"/>
                    <a:pt x="28848" y="35303"/>
                    <a:pt x="28848" y="43258"/>
                  </a:cubicBezTo>
                  <a:cubicBezTo>
                    <a:pt x="28848" y="51204"/>
                    <a:pt x="35315" y="57677"/>
                    <a:pt x="43272" y="57677"/>
                  </a:cubicBezTo>
                  <a:lnTo>
                    <a:pt x="43272" y="86515"/>
                  </a:lnTo>
                  <a:cubicBezTo>
                    <a:pt x="19409" y="86515"/>
                    <a:pt x="0" y="67105"/>
                    <a:pt x="0" y="43258"/>
                  </a:cubicBezTo>
                  <a:cubicBezTo>
                    <a:pt x="0" y="19402"/>
                    <a:pt x="19409" y="0"/>
                    <a:pt x="43272" y="0"/>
                  </a:cubicBezTo>
                  <a:close/>
                </a:path>
              </a:pathLst>
            </a:custGeom>
            <a:ln w="57150" cap="flat">
              <a:solidFill>
                <a:schemeClr val="accent1"/>
              </a:solidFill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FF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11" name="Shape 1107"/>
            <p:cNvSpPr/>
            <p:nvPr/>
          </p:nvSpPr>
          <p:spPr>
            <a:xfrm>
              <a:off x="280131" y="468518"/>
              <a:ext cx="43272" cy="86515"/>
            </a:xfrm>
            <a:custGeom>
              <a:avLst/>
              <a:gdLst/>
              <a:ahLst/>
              <a:cxnLst/>
              <a:rect l="0" t="0" r="0" b="0"/>
              <a:pathLst>
                <a:path w="43272" h="86515">
                  <a:moveTo>
                    <a:pt x="0" y="0"/>
                  </a:moveTo>
                  <a:cubicBezTo>
                    <a:pt x="23864" y="0"/>
                    <a:pt x="43272" y="19402"/>
                    <a:pt x="43272" y="43258"/>
                  </a:cubicBezTo>
                  <a:cubicBezTo>
                    <a:pt x="43272" y="67105"/>
                    <a:pt x="23864" y="86515"/>
                    <a:pt x="0" y="86515"/>
                  </a:cubicBezTo>
                  <a:lnTo>
                    <a:pt x="0" y="57677"/>
                  </a:lnTo>
                  <a:cubicBezTo>
                    <a:pt x="7957" y="57677"/>
                    <a:pt x="14424" y="51204"/>
                    <a:pt x="14424" y="43258"/>
                  </a:cubicBezTo>
                  <a:cubicBezTo>
                    <a:pt x="14424" y="35303"/>
                    <a:pt x="7957" y="28838"/>
                    <a:pt x="0" y="28838"/>
                  </a:cubicBezTo>
                  <a:lnTo>
                    <a:pt x="0" y="0"/>
                  </a:lnTo>
                  <a:close/>
                </a:path>
              </a:pathLst>
            </a:custGeom>
            <a:ln w="57150" cap="flat">
              <a:solidFill>
                <a:schemeClr val="accent1"/>
              </a:solidFill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FF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12" name="Shape 1108"/>
            <p:cNvSpPr/>
            <p:nvPr/>
          </p:nvSpPr>
          <p:spPr>
            <a:xfrm>
              <a:off x="149352" y="149373"/>
              <a:ext cx="130298" cy="492124"/>
            </a:xfrm>
            <a:custGeom>
              <a:avLst/>
              <a:gdLst/>
              <a:ahLst/>
              <a:cxnLst/>
              <a:rect l="0" t="0" r="0" b="0"/>
              <a:pathLst>
                <a:path w="130298" h="492124">
                  <a:moveTo>
                    <a:pt x="73082" y="0"/>
                  </a:moveTo>
                  <a:lnTo>
                    <a:pt x="101930" y="0"/>
                  </a:lnTo>
                  <a:cubicBezTo>
                    <a:pt x="107896" y="0"/>
                    <a:pt x="113584" y="1213"/>
                    <a:pt x="118759" y="3404"/>
                  </a:cubicBezTo>
                  <a:lnTo>
                    <a:pt x="130298" y="11187"/>
                  </a:lnTo>
                  <a:lnTo>
                    <a:pt x="130298" y="261564"/>
                  </a:lnTo>
                  <a:lnTo>
                    <a:pt x="91140" y="269412"/>
                  </a:lnTo>
                  <a:cubicBezTo>
                    <a:pt x="54569" y="284755"/>
                    <a:pt x="28848" y="320659"/>
                    <a:pt x="28848" y="362403"/>
                  </a:cubicBezTo>
                  <a:cubicBezTo>
                    <a:pt x="28848" y="404141"/>
                    <a:pt x="54569" y="440046"/>
                    <a:pt x="91141" y="455389"/>
                  </a:cubicBezTo>
                  <a:lnTo>
                    <a:pt x="130298" y="463237"/>
                  </a:lnTo>
                  <a:lnTo>
                    <a:pt x="130298" y="492124"/>
                  </a:lnTo>
                  <a:lnTo>
                    <a:pt x="104570" y="489532"/>
                  </a:lnTo>
                  <a:cubicBezTo>
                    <a:pt x="45224" y="477415"/>
                    <a:pt x="0" y="425035"/>
                    <a:pt x="0" y="362403"/>
                  </a:cubicBezTo>
                  <a:cubicBezTo>
                    <a:pt x="0" y="294937"/>
                    <a:pt x="52138" y="240464"/>
                    <a:pt x="116355" y="233423"/>
                  </a:cubicBezTo>
                  <a:lnTo>
                    <a:pt x="116355" y="43554"/>
                  </a:lnTo>
                  <a:cubicBezTo>
                    <a:pt x="116355" y="43506"/>
                    <a:pt x="116363" y="43458"/>
                    <a:pt x="116363" y="43402"/>
                  </a:cubicBezTo>
                  <a:cubicBezTo>
                    <a:pt x="116363" y="43354"/>
                    <a:pt x="116355" y="43305"/>
                    <a:pt x="116355" y="43257"/>
                  </a:cubicBezTo>
                  <a:cubicBezTo>
                    <a:pt x="116355" y="35303"/>
                    <a:pt x="109888" y="28838"/>
                    <a:pt x="101930" y="28838"/>
                  </a:cubicBezTo>
                  <a:lnTo>
                    <a:pt x="73082" y="28838"/>
                  </a:lnTo>
                  <a:cubicBezTo>
                    <a:pt x="65129" y="28838"/>
                    <a:pt x="58658" y="35303"/>
                    <a:pt x="58658" y="43257"/>
                  </a:cubicBezTo>
                  <a:cubicBezTo>
                    <a:pt x="58658" y="51220"/>
                    <a:pt x="52200" y="57677"/>
                    <a:pt x="44234" y="57677"/>
                  </a:cubicBezTo>
                  <a:cubicBezTo>
                    <a:pt x="36268" y="57677"/>
                    <a:pt x="29810" y="51220"/>
                    <a:pt x="29810" y="43257"/>
                  </a:cubicBezTo>
                  <a:cubicBezTo>
                    <a:pt x="29810" y="19402"/>
                    <a:pt x="49221" y="0"/>
                    <a:pt x="73082" y="0"/>
                  </a:cubicBezTo>
                  <a:close/>
                </a:path>
              </a:pathLst>
            </a:custGeom>
            <a:ln w="57150" cap="flat">
              <a:solidFill>
                <a:schemeClr val="accent1"/>
              </a:solidFill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FF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13" name="Shape 1109"/>
            <p:cNvSpPr/>
            <p:nvPr/>
          </p:nvSpPr>
          <p:spPr>
            <a:xfrm>
              <a:off x="279650" y="160560"/>
              <a:ext cx="169856" cy="480985"/>
            </a:xfrm>
            <a:custGeom>
              <a:avLst/>
              <a:gdLst/>
              <a:ahLst/>
              <a:cxnLst/>
              <a:rect l="0" t="0" r="0" b="0"/>
              <a:pathLst>
                <a:path w="169856" h="480985">
                  <a:moveTo>
                    <a:pt x="0" y="0"/>
                  </a:moveTo>
                  <a:lnTo>
                    <a:pt x="2218" y="1496"/>
                  </a:lnTo>
                  <a:cubicBezTo>
                    <a:pt x="10053" y="9328"/>
                    <a:pt x="14905" y="20143"/>
                    <a:pt x="14905" y="32071"/>
                  </a:cubicBezTo>
                  <a:cubicBezTo>
                    <a:pt x="14905" y="32119"/>
                    <a:pt x="14897" y="32167"/>
                    <a:pt x="14897" y="32215"/>
                  </a:cubicBezTo>
                  <a:cubicBezTo>
                    <a:pt x="14897" y="32271"/>
                    <a:pt x="14905" y="32319"/>
                    <a:pt x="14905" y="32367"/>
                  </a:cubicBezTo>
                  <a:lnTo>
                    <a:pt x="14905" y="163766"/>
                  </a:lnTo>
                  <a:lnTo>
                    <a:pt x="169856" y="163766"/>
                  </a:lnTo>
                  <a:lnTo>
                    <a:pt x="169856" y="192604"/>
                  </a:lnTo>
                  <a:lnTo>
                    <a:pt x="14905" y="192604"/>
                  </a:lnTo>
                  <a:lnTo>
                    <a:pt x="14905" y="222244"/>
                  </a:lnTo>
                  <a:cubicBezTo>
                    <a:pt x="53810" y="226562"/>
                    <a:pt x="87578" y="248134"/>
                    <a:pt x="108365" y="279120"/>
                  </a:cubicBezTo>
                  <a:lnTo>
                    <a:pt x="169856" y="279120"/>
                  </a:lnTo>
                  <a:lnTo>
                    <a:pt x="169856" y="307958"/>
                  </a:lnTo>
                  <a:lnTo>
                    <a:pt x="122870" y="307958"/>
                  </a:lnTo>
                  <a:cubicBezTo>
                    <a:pt x="126131" y="317138"/>
                    <a:pt x="128383" y="326799"/>
                    <a:pt x="129489" y="336796"/>
                  </a:cubicBezTo>
                  <a:lnTo>
                    <a:pt x="169856" y="336796"/>
                  </a:lnTo>
                  <a:lnTo>
                    <a:pt x="169856" y="365635"/>
                  </a:lnTo>
                  <a:lnTo>
                    <a:pt x="129489" y="365635"/>
                  </a:lnTo>
                  <a:cubicBezTo>
                    <a:pt x="122293" y="430427"/>
                    <a:pt x="67184" y="480985"/>
                    <a:pt x="481" y="480985"/>
                  </a:cubicBezTo>
                  <a:lnTo>
                    <a:pt x="0" y="480937"/>
                  </a:lnTo>
                  <a:lnTo>
                    <a:pt x="0" y="452051"/>
                  </a:lnTo>
                  <a:lnTo>
                    <a:pt x="481" y="452147"/>
                  </a:lnTo>
                  <a:cubicBezTo>
                    <a:pt x="56158" y="452147"/>
                    <a:pt x="101450" y="406867"/>
                    <a:pt x="101450" y="351216"/>
                  </a:cubicBezTo>
                  <a:cubicBezTo>
                    <a:pt x="101450" y="295558"/>
                    <a:pt x="56158" y="250281"/>
                    <a:pt x="481" y="250281"/>
                  </a:cubicBezTo>
                  <a:lnTo>
                    <a:pt x="0" y="250378"/>
                  </a:lnTo>
                  <a:lnTo>
                    <a:pt x="0" y="0"/>
                  </a:lnTo>
                  <a:close/>
                </a:path>
              </a:pathLst>
            </a:custGeom>
            <a:ln w="57150" cap="flat">
              <a:solidFill>
                <a:schemeClr val="accent1"/>
              </a:solidFill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FF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14" name="Shape 1110"/>
            <p:cNvSpPr/>
            <p:nvPr/>
          </p:nvSpPr>
          <p:spPr>
            <a:xfrm>
              <a:off x="449506" y="324326"/>
              <a:ext cx="61411" cy="317219"/>
            </a:xfrm>
            <a:custGeom>
              <a:avLst/>
              <a:gdLst/>
              <a:ahLst/>
              <a:cxnLst/>
              <a:rect l="0" t="0" r="0" b="0"/>
              <a:pathLst>
                <a:path w="61411" h="317219">
                  <a:moveTo>
                    <a:pt x="0" y="0"/>
                  </a:moveTo>
                  <a:lnTo>
                    <a:pt x="3714" y="0"/>
                  </a:lnTo>
                  <a:cubicBezTo>
                    <a:pt x="23600" y="0"/>
                    <a:pt x="41630" y="8085"/>
                    <a:pt x="54689" y="21139"/>
                  </a:cubicBezTo>
                  <a:lnTo>
                    <a:pt x="61411" y="31098"/>
                  </a:lnTo>
                  <a:lnTo>
                    <a:pt x="61411" y="259542"/>
                  </a:lnTo>
                  <a:cubicBezTo>
                    <a:pt x="53454" y="259542"/>
                    <a:pt x="46987" y="266011"/>
                    <a:pt x="46987" y="273962"/>
                  </a:cubicBezTo>
                  <a:cubicBezTo>
                    <a:pt x="46987" y="281912"/>
                    <a:pt x="53454" y="288381"/>
                    <a:pt x="61411" y="288381"/>
                  </a:cubicBezTo>
                  <a:lnTo>
                    <a:pt x="61411" y="317219"/>
                  </a:lnTo>
                  <a:cubicBezTo>
                    <a:pt x="37547" y="317219"/>
                    <a:pt x="18138" y="297814"/>
                    <a:pt x="18138" y="273962"/>
                  </a:cubicBezTo>
                  <a:cubicBezTo>
                    <a:pt x="18138" y="255164"/>
                    <a:pt x="30199" y="239136"/>
                    <a:pt x="46987" y="233182"/>
                  </a:cubicBezTo>
                  <a:lnTo>
                    <a:pt x="46987" y="201869"/>
                  </a:lnTo>
                  <a:lnTo>
                    <a:pt x="0" y="201869"/>
                  </a:lnTo>
                  <a:lnTo>
                    <a:pt x="0" y="173030"/>
                  </a:lnTo>
                  <a:lnTo>
                    <a:pt x="46987" y="173030"/>
                  </a:lnTo>
                  <a:lnTo>
                    <a:pt x="46987" y="144192"/>
                  </a:lnTo>
                  <a:lnTo>
                    <a:pt x="0" y="144192"/>
                  </a:lnTo>
                  <a:lnTo>
                    <a:pt x="0" y="115354"/>
                  </a:lnTo>
                  <a:lnTo>
                    <a:pt x="46987" y="115354"/>
                  </a:lnTo>
                  <a:lnTo>
                    <a:pt x="46987" y="72096"/>
                  </a:lnTo>
                  <a:cubicBezTo>
                    <a:pt x="46987" y="48240"/>
                    <a:pt x="27578" y="28838"/>
                    <a:pt x="3714" y="28838"/>
                  </a:cubicBezTo>
                  <a:lnTo>
                    <a:pt x="0" y="28838"/>
                  </a:lnTo>
                  <a:lnTo>
                    <a:pt x="0" y="0"/>
                  </a:lnTo>
                  <a:close/>
                </a:path>
              </a:pathLst>
            </a:custGeom>
            <a:ln w="57150" cap="flat">
              <a:solidFill>
                <a:schemeClr val="accent1"/>
              </a:solidFill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FF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15" name="Shape 1111"/>
            <p:cNvSpPr/>
            <p:nvPr/>
          </p:nvSpPr>
          <p:spPr>
            <a:xfrm>
              <a:off x="510917" y="355424"/>
              <a:ext cx="130666" cy="286121"/>
            </a:xfrm>
            <a:custGeom>
              <a:avLst/>
              <a:gdLst/>
              <a:ahLst/>
              <a:cxnLst/>
              <a:rect l="0" t="0" r="0" b="0"/>
              <a:pathLst>
                <a:path w="130666" h="286121">
                  <a:moveTo>
                    <a:pt x="0" y="0"/>
                  </a:moveTo>
                  <a:lnTo>
                    <a:pt x="8748" y="12960"/>
                  </a:lnTo>
                  <a:cubicBezTo>
                    <a:pt x="12402" y="21583"/>
                    <a:pt x="14424" y="31058"/>
                    <a:pt x="14424" y="40998"/>
                  </a:cubicBezTo>
                  <a:lnTo>
                    <a:pt x="14424" y="92651"/>
                  </a:lnTo>
                  <a:lnTo>
                    <a:pt x="87450" y="164851"/>
                  </a:lnTo>
                  <a:lnTo>
                    <a:pt x="106153" y="146154"/>
                  </a:lnTo>
                  <a:cubicBezTo>
                    <a:pt x="111787" y="140522"/>
                    <a:pt x="120922" y="140522"/>
                    <a:pt x="126556" y="146154"/>
                  </a:cubicBezTo>
                  <a:lnTo>
                    <a:pt x="130666" y="156072"/>
                  </a:lnTo>
                  <a:lnTo>
                    <a:pt x="130666" y="156623"/>
                  </a:lnTo>
                  <a:lnTo>
                    <a:pt x="126556" y="166541"/>
                  </a:lnTo>
                  <a:lnTo>
                    <a:pt x="97707" y="195379"/>
                  </a:lnTo>
                  <a:cubicBezTo>
                    <a:pt x="92090" y="200995"/>
                    <a:pt x="83003" y="201011"/>
                    <a:pt x="77361" y="195435"/>
                  </a:cubicBezTo>
                  <a:lnTo>
                    <a:pt x="14424" y="133209"/>
                  </a:lnTo>
                  <a:lnTo>
                    <a:pt x="14424" y="202084"/>
                  </a:lnTo>
                  <a:cubicBezTo>
                    <a:pt x="31212" y="208038"/>
                    <a:pt x="43272" y="224065"/>
                    <a:pt x="43272" y="242863"/>
                  </a:cubicBezTo>
                  <a:cubicBezTo>
                    <a:pt x="43272" y="266716"/>
                    <a:pt x="23864" y="286121"/>
                    <a:pt x="0" y="286121"/>
                  </a:cubicBezTo>
                  <a:lnTo>
                    <a:pt x="0" y="257283"/>
                  </a:lnTo>
                  <a:cubicBezTo>
                    <a:pt x="7957" y="257283"/>
                    <a:pt x="14424" y="250814"/>
                    <a:pt x="14424" y="242863"/>
                  </a:cubicBezTo>
                  <a:cubicBezTo>
                    <a:pt x="14424" y="234913"/>
                    <a:pt x="7957" y="228444"/>
                    <a:pt x="0" y="228444"/>
                  </a:cubicBezTo>
                  <a:lnTo>
                    <a:pt x="0" y="0"/>
                  </a:lnTo>
                  <a:close/>
                </a:path>
              </a:pathLst>
            </a:custGeom>
            <a:ln w="57150" cap="flat">
              <a:solidFill>
                <a:schemeClr val="accent1"/>
              </a:solidFill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FF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16" name="Shape 1112"/>
            <p:cNvSpPr/>
            <p:nvPr/>
          </p:nvSpPr>
          <p:spPr>
            <a:xfrm>
              <a:off x="2116836" y="0"/>
              <a:ext cx="792480" cy="790956"/>
            </a:xfrm>
            <a:custGeom>
              <a:avLst/>
              <a:gdLst/>
              <a:ahLst/>
              <a:cxnLst/>
              <a:rect l="0" t="0" r="0" b="0"/>
              <a:pathLst>
                <a:path w="792480" h="790956">
                  <a:moveTo>
                    <a:pt x="396240" y="0"/>
                  </a:moveTo>
                  <a:cubicBezTo>
                    <a:pt x="615061" y="0"/>
                    <a:pt x="792480" y="177038"/>
                    <a:pt x="792480" y="395478"/>
                  </a:cubicBezTo>
                  <a:cubicBezTo>
                    <a:pt x="792480" y="613918"/>
                    <a:pt x="615061" y="790956"/>
                    <a:pt x="396240" y="790956"/>
                  </a:cubicBezTo>
                  <a:cubicBezTo>
                    <a:pt x="177419" y="790956"/>
                    <a:pt x="0" y="613918"/>
                    <a:pt x="0" y="395478"/>
                  </a:cubicBezTo>
                  <a:cubicBezTo>
                    <a:pt x="0" y="177038"/>
                    <a:pt x="177419" y="0"/>
                    <a:pt x="396240" y="0"/>
                  </a:cubicBezTo>
                  <a:close/>
                </a:path>
              </a:pathLst>
            </a:custGeom>
            <a:ln w="57150" cap="flat">
              <a:solidFill>
                <a:schemeClr val="accent1"/>
              </a:solidFill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21232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17" name="Shape 1117"/>
            <p:cNvSpPr/>
            <p:nvPr/>
          </p:nvSpPr>
          <p:spPr>
            <a:xfrm>
              <a:off x="2392418" y="269685"/>
              <a:ext cx="120699" cy="242068"/>
            </a:xfrm>
            <a:custGeom>
              <a:avLst/>
              <a:gdLst/>
              <a:ahLst/>
              <a:cxnLst/>
              <a:rect l="0" t="0" r="0" b="0"/>
              <a:pathLst>
                <a:path w="120699" h="242068">
                  <a:moveTo>
                    <a:pt x="120699" y="0"/>
                  </a:moveTo>
                  <a:lnTo>
                    <a:pt x="120699" y="18641"/>
                  </a:lnTo>
                  <a:lnTo>
                    <a:pt x="81208" y="26658"/>
                  </a:lnTo>
                  <a:cubicBezTo>
                    <a:pt x="44557" y="42233"/>
                    <a:pt x="18773" y="78678"/>
                    <a:pt x="18773" y="121034"/>
                  </a:cubicBezTo>
                  <a:cubicBezTo>
                    <a:pt x="18773" y="149676"/>
                    <a:pt x="30520" y="175546"/>
                    <a:pt x="49408" y="194140"/>
                  </a:cubicBezTo>
                  <a:cubicBezTo>
                    <a:pt x="55282" y="172889"/>
                    <a:pt x="70484" y="155450"/>
                    <a:pt x="90179" y="146442"/>
                  </a:cubicBezTo>
                  <a:cubicBezTo>
                    <a:pt x="80620" y="137896"/>
                    <a:pt x="74401" y="125654"/>
                    <a:pt x="74401" y="111795"/>
                  </a:cubicBezTo>
                  <a:cubicBezTo>
                    <a:pt x="74401" y="92566"/>
                    <a:pt x="86126" y="76000"/>
                    <a:pt x="102776" y="68919"/>
                  </a:cubicBezTo>
                  <a:lnTo>
                    <a:pt x="120699" y="65276"/>
                  </a:lnTo>
                  <a:lnTo>
                    <a:pt x="120699" y="83846"/>
                  </a:lnTo>
                  <a:cubicBezTo>
                    <a:pt x="105381" y="83846"/>
                    <a:pt x="92828" y="96435"/>
                    <a:pt x="92828" y="111795"/>
                  </a:cubicBezTo>
                  <a:cubicBezTo>
                    <a:pt x="92828" y="127155"/>
                    <a:pt x="105381" y="139744"/>
                    <a:pt x="120699" y="139744"/>
                  </a:cubicBezTo>
                  <a:lnTo>
                    <a:pt x="120699" y="158338"/>
                  </a:lnTo>
                  <a:cubicBezTo>
                    <a:pt x="92482" y="158338"/>
                    <a:pt x="68987" y="179703"/>
                    <a:pt x="65532" y="207190"/>
                  </a:cubicBezTo>
                  <a:cubicBezTo>
                    <a:pt x="81426" y="217469"/>
                    <a:pt x="100429" y="223590"/>
                    <a:pt x="120699" y="223590"/>
                  </a:cubicBezTo>
                  <a:lnTo>
                    <a:pt x="120699" y="242068"/>
                  </a:lnTo>
                  <a:cubicBezTo>
                    <a:pt x="54130" y="242068"/>
                    <a:pt x="0" y="187788"/>
                    <a:pt x="0" y="121034"/>
                  </a:cubicBezTo>
                  <a:cubicBezTo>
                    <a:pt x="0" y="54281"/>
                    <a:pt x="54130" y="0"/>
                    <a:pt x="120699" y="0"/>
                  </a:cubicBezTo>
                  <a:close/>
                </a:path>
              </a:pathLst>
            </a:custGeom>
            <a:ln w="57150" cap="flat">
              <a:solidFill>
                <a:schemeClr val="accent1"/>
              </a:solidFill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FF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18" name="Shape 1118"/>
            <p:cNvSpPr/>
            <p:nvPr/>
          </p:nvSpPr>
          <p:spPr>
            <a:xfrm>
              <a:off x="2513116" y="269685"/>
              <a:ext cx="120699" cy="242068"/>
            </a:xfrm>
            <a:custGeom>
              <a:avLst/>
              <a:gdLst/>
              <a:ahLst/>
              <a:cxnLst/>
              <a:rect l="0" t="0" r="0" b="0"/>
              <a:pathLst>
                <a:path w="120699" h="242068">
                  <a:moveTo>
                    <a:pt x="0" y="0"/>
                  </a:moveTo>
                  <a:cubicBezTo>
                    <a:pt x="66568" y="0"/>
                    <a:pt x="120699" y="54281"/>
                    <a:pt x="120699" y="121034"/>
                  </a:cubicBezTo>
                  <a:cubicBezTo>
                    <a:pt x="120699" y="187788"/>
                    <a:pt x="66569" y="242068"/>
                    <a:pt x="0" y="242068"/>
                  </a:cubicBezTo>
                  <a:lnTo>
                    <a:pt x="0" y="223590"/>
                  </a:lnTo>
                  <a:cubicBezTo>
                    <a:pt x="20270" y="223590"/>
                    <a:pt x="39273" y="217469"/>
                    <a:pt x="55167" y="207190"/>
                  </a:cubicBezTo>
                  <a:cubicBezTo>
                    <a:pt x="51712" y="179703"/>
                    <a:pt x="28217" y="158338"/>
                    <a:pt x="0" y="158338"/>
                  </a:cubicBezTo>
                  <a:lnTo>
                    <a:pt x="0" y="139744"/>
                  </a:lnTo>
                  <a:cubicBezTo>
                    <a:pt x="15318" y="139744"/>
                    <a:pt x="27871" y="127155"/>
                    <a:pt x="27871" y="111795"/>
                  </a:cubicBezTo>
                  <a:cubicBezTo>
                    <a:pt x="27871" y="96435"/>
                    <a:pt x="15318" y="83846"/>
                    <a:pt x="0" y="83846"/>
                  </a:cubicBezTo>
                  <a:lnTo>
                    <a:pt x="0" y="65276"/>
                  </a:lnTo>
                  <a:lnTo>
                    <a:pt x="115" y="65252"/>
                  </a:lnTo>
                  <a:cubicBezTo>
                    <a:pt x="25683" y="65252"/>
                    <a:pt x="46529" y="86156"/>
                    <a:pt x="46529" y="111795"/>
                  </a:cubicBezTo>
                  <a:cubicBezTo>
                    <a:pt x="46529" y="125654"/>
                    <a:pt x="40310" y="137896"/>
                    <a:pt x="30750" y="146442"/>
                  </a:cubicBezTo>
                  <a:cubicBezTo>
                    <a:pt x="50445" y="155450"/>
                    <a:pt x="65532" y="172889"/>
                    <a:pt x="71521" y="194140"/>
                  </a:cubicBezTo>
                  <a:cubicBezTo>
                    <a:pt x="90409" y="175546"/>
                    <a:pt x="102156" y="149676"/>
                    <a:pt x="102387" y="121034"/>
                  </a:cubicBezTo>
                  <a:cubicBezTo>
                    <a:pt x="102386" y="64559"/>
                    <a:pt x="56548" y="18594"/>
                    <a:pt x="230" y="18594"/>
                  </a:cubicBezTo>
                  <a:lnTo>
                    <a:pt x="0" y="18641"/>
                  </a:lnTo>
                  <a:lnTo>
                    <a:pt x="0" y="0"/>
                  </a:lnTo>
                  <a:close/>
                </a:path>
              </a:pathLst>
            </a:custGeom>
            <a:ln w="57150" cap="flat">
              <a:solidFill>
                <a:schemeClr val="accent1"/>
              </a:solidFill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FF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19" name="Shape 1119"/>
            <p:cNvSpPr/>
            <p:nvPr/>
          </p:nvSpPr>
          <p:spPr>
            <a:xfrm>
              <a:off x="2475916" y="558412"/>
              <a:ext cx="37200" cy="130387"/>
            </a:xfrm>
            <a:custGeom>
              <a:avLst/>
              <a:gdLst/>
              <a:ahLst/>
              <a:cxnLst/>
              <a:rect l="0" t="0" r="0" b="0"/>
              <a:pathLst>
                <a:path w="37200" h="130387">
                  <a:moveTo>
                    <a:pt x="27872" y="0"/>
                  </a:moveTo>
                  <a:lnTo>
                    <a:pt x="37200" y="0"/>
                  </a:lnTo>
                  <a:lnTo>
                    <a:pt x="37200" y="74490"/>
                  </a:lnTo>
                  <a:lnTo>
                    <a:pt x="37200" y="74489"/>
                  </a:lnTo>
                  <a:cubicBezTo>
                    <a:pt x="26950" y="74489"/>
                    <a:pt x="18658" y="82805"/>
                    <a:pt x="18658" y="93083"/>
                  </a:cubicBezTo>
                  <a:cubicBezTo>
                    <a:pt x="18658" y="103362"/>
                    <a:pt x="26950" y="111677"/>
                    <a:pt x="37200" y="111677"/>
                  </a:cubicBezTo>
                  <a:lnTo>
                    <a:pt x="37200" y="130387"/>
                  </a:lnTo>
                  <a:cubicBezTo>
                    <a:pt x="16700" y="130387"/>
                    <a:pt x="0" y="113641"/>
                    <a:pt x="0" y="93083"/>
                  </a:cubicBezTo>
                  <a:cubicBezTo>
                    <a:pt x="0" y="75760"/>
                    <a:pt x="11863" y="61323"/>
                    <a:pt x="27872" y="57166"/>
                  </a:cubicBezTo>
                  <a:lnTo>
                    <a:pt x="27872" y="0"/>
                  </a:lnTo>
                  <a:close/>
                </a:path>
              </a:pathLst>
            </a:custGeom>
            <a:ln w="57150" cap="flat">
              <a:solidFill>
                <a:schemeClr val="accent1"/>
              </a:solidFill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FF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20" name="Shape 1120"/>
            <p:cNvSpPr/>
            <p:nvPr/>
          </p:nvSpPr>
          <p:spPr>
            <a:xfrm>
              <a:off x="2513117" y="558412"/>
              <a:ext cx="37200" cy="130387"/>
            </a:xfrm>
            <a:custGeom>
              <a:avLst/>
              <a:gdLst/>
              <a:ahLst/>
              <a:cxnLst/>
              <a:rect l="0" t="0" r="0" b="0"/>
              <a:pathLst>
                <a:path w="37200" h="130387">
                  <a:moveTo>
                    <a:pt x="0" y="0"/>
                  </a:moveTo>
                  <a:lnTo>
                    <a:pt x="9329" y="0"/>
                  </a:lnTo>
                  <a:lnTo>
                    <a:pt x="9329" y="57166"/>
                  </a:lnTo>
                  <a:cubicBezTo>
                    <a:pt x="25337" y="61324"/>
                    <a:pt x="37200" y="75760"/>
                    <a:pt x="37200" y="93083"/>
                  </a:cubicBezTo>
                  <a:cubicBezTo>
                    <a:pt x="37200" y="113641"/>
                    <a:pt x="20500" y="130387"/>
                    <a:pt x="0" y="130387"/>
                  </a:cubicBezTo>
                  <a:lnTo>
                    <a:pt x="0" y="111677"/>
                  </a:lnTo>
                  <a:cubicBezTo>
                    <a:pt x="10250" y="111677"/>
                    <a:pt x="18542" y="103362"/>
                    <a:pt x="18542" y="93083"/>
                  </a:cubicBezTo>
                  <a:cubicBezTo>
                    <a:pt x="18542" y="88002"/>
                    <a:pt x="16469" y="83353"/>
                    <a:pt x="13115" y="79975"/>
                  </a:cubicBezTo>
                  <a:lnTo>
                    <a:pt x="0" y="74490"/>
                  </a:lnTo>
                  <a:lnTo>
                    <a:pt x="0" y="0"/>
                  </a:lnTo>
                  <a:close/>
                </a:path>
              </a:pathLst>
            </a:custGeom>
            <a:ln w="57150" cap="flat">
              <a:solidFill>
                <a:schemeClr val="accent1"/>
              </a:solidFill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FF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21" name="Shape 1121"/>
            <p:cNvSpPr/>
            <p:nvPr/>
          </p:nvSpPr>
          <p:spPr>
            <a:xfrm>
              <a:off x="2220584" y="358151"/>
              <a:ext cx="37200" cy="74607"/>
            </a:xfrm>
            <a:custGeom>
              <a:avLst/>
              <a:gdLst/>
              <a:ahLst/>
              <a:cxnLst/>
              <a:rect l="0" t="0" r="0" b="0"/>
              <a:pathLst>
                <a:path w="37200" h="74607">
                  <a:moveTo>
                    <a:pt x="37200" y="0"/>
                  </a:moveTo>
                  <a:lnTo>
                    <a:pt x="37200" y="18710"/>
                  </a:lnTo>
                  <a:cubicBezTo>
                    <a:pt x="26950" y="18710"/>
                    <a:pt x="18657" y="27025"/>
                    <a:pt x="18657" y="37303"/>
                  </a:cubicBezTo>
                  <a:cubicBezTo>
                    <a:pt x="18657" y="47582"/>
                    <a:pt x="26950" y="55897"/>
                    <a:pt x="37200" y="55897"/>
                  </a:cubicBezTo>
                  <a:lnTo>
                    <a:pt x="37200" y="74607"/>
                  </a:lnTo>
                  <a:cubicBezTo>
                    <a:pt x="16700" y="74607"/>
                    <a:pt x="0" y="57861"/>
                    <a:pt x="0" y="37303"/>
                  </a:cubicBezTo>
                  <a:cubicBezTo>
                    <a:pt x="0" y="16746"/>
                    <a:pt x="16700" y="0"/>
                    <a:pt x="37200" y="0"/>
                  </a:cubicBezTo>
                  <a:close/>
                </a:path>
              </a:pathLst>
            </a:custGeom>
            <a:ln w="57150" cap="flat">
              <a:solidFill>
                <a:schemeClr val="accent1"/>
              </a:solidFill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FF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22" name="Shape 1122"/>
            <p:cNvSpPr/>
            <p:nvPr/>
          </p:nvSpPr>
          <p:spPr>
            <a:xfrm>
              <a:off x="2295445" y="539240"/>
              <a:ext cx="37085" cy="74374"/>
            </a:xfrm>
            <a:custGeom>
              <a:avLst/>
              <a:gdLst/>
              <a:ahLst/>
              <a:cxnLst/>
              <a:rect l="0" t="0" r="0" b="0"/>
              <a:pathLst>
                <a:path w="37085" h="74374">
                  <a:moveTo>
                    <a:pt x="37085" y="0"/>
                  </a:moveTo>
                  <a:lnTo>
                    <a:pt x="37085" y="18709"/>
                  </a:lnTo>
                  <a:cubicBezTo>
                    <a:pt x="32133" y="18709"/>
                    <a:pt x="27410" y="20673"/>
                    <a:pt x="23956" y="24137"/>
                  </a:cubicBezTo>
                  <a:cubicBezTo>
                    <a:pt x="20500" y="27602"/>
                    <a:pt x="18542" y="32337"/>
                    <a:pt x="18542" y="37303"/>
                  </a:cubicBezTo>
                  <a:cubicBezTo>
                    <a:pt x="18542" y="42270"/>
                    <a:pt x="20500" y="47004"/>
                    <a:pt x="23956" y="50469"/>
                  </a:cubicBezTo>
                  <a:cubicBezTo>
                    <a:pt x="27468" y="53991"/>
                    <a:pt x="32276" y="55752"/>
                    <a:pt x="37085" y="55752"/>
                  </a:cubicBezTo>
                  <a:lnTo>
                    <a:pt x="37085" y="74374"/>
                  </a:lnTo>
                  <a:cubicBezTo>
                    <a:pt x="27180" y="74374"/>
                    <a:pt x="17851" y="70563"/>
                    <a:pt x="10826" y="63518"/>
                  </a:cubicBezTo>
                  <a:cubicBezTo>
                    <a:pt x="3916" y="56473"/>
                    <a:pt x="0" y="47120"/>
                    <a:pt x="0" y="37188"/>
                  </a:cubicBezTo>
                  <a:cubicBezTo>
                    <a:pt x="0" y="27256"/>
                    <a:pt x="3801" y="17901"/>
                    <a:pt x="10826" y="10856"/>
                  </a:cubicBezTo>
                  <a:cubicBezTo>
                    <a:pt x="17851" y="3927"/>
                    <a:pt x="27180" y="0"/>
                    <a:pt x="37085" y="0"/>
                  </a:cubicBezTo>
                  <a:close/>
                </a:path>
              </a:pathLst>
            </a:custGeom>
            <a:ln w="57150" cap="flat">
              <a:solidFill>
                <a:schemeClr val="accent1"/>
              </a:solidFill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FF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23" name="Shape 1123"/>
            <p:cNvSpPr/>
            <p:nvPr/>
          </p:nvSpPr>
          <p:spPr>
            <a:xfrm>
              <a:off x="2257784" y="358151"/>
              <a:ext cx="74746" cy="74607"/>
            </a:xfrm>
            <a:custGeom>
              <a:avLst/>
              <a:gdLst/>
              <a:ahLst/>
              <a:cxnLst/>
              <a:rect l="0" t="0" r="0" b="0"/>
              <a:pathLst>
                <a:path w="74746" h="74607">
                  <a:moveTo>
                    <a:pt x="0" y="0"/>
                  </a:moveTo>
                  <a:cubicBezTo>
                    <a:pt x="17275" y="0"/>
                    <a:pt x="31672" y="11896"/>
                    <a:pt x="35818" y="27949"/>
                  </a:cubicBezTo>
                  <a:lnTo>
                    <a:pt x="74746" y="27949"/>
                  </a:lnTo>
                  <a:lnTo>
                    <a:pt x="74746" y="46658"/>
                  </a:lnTo>
                  <a:lnTo>
                    <a:pt x="35818" y="46658"/>
                  </a:lnTo>
                  <a:cubicBezTo>
                    <a:pt x="31672" y="62711"/>
                    <a:pt x="17276" y="74607"/>
                    <a:pt x="0" y="74607"/>
                  </a:cubicBezTo>
                  <a:lnTo>
                    <a:pt x="0" y="55897"/>
                  </a:lnTo>
                  <a:cubicBezTo>
                    <a:pt x="10135" y="55898"/>
                    <a:pt x="18542" y="47582"/>
                    <a:pt x="18542" y="37304"/>
                  </a:cubicBezTo>
                  <a:cubicBezTo>
                    <a:pt x="18542" y="27025"/>
                    <a:pt x="10250" y="18710"/>
                    <a:pt x="0" y="18710"/>
                  </a:cubicBezTo>
                  <a:lnTo>
                    <a:pt x="0" y="0"/>
                  </a:lnTo>
                  <a:close/>
                </a:path>
              </a:pathLst>
            </a:custGeom>
            <a:ln w="57150" cap="flat">
              <a:solidFill>
                <a:schemeClr val="accent1"/>
              </a:solidFill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FF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24" name="Shape 1124"/>
            <p:cNvSpPr/>
            <p:nvPr/>
          </p:nvSpPr>
          <p:spPr>
            <a:xfrm>
              <a:off x="2295444" y="177466"/>
              <a:ext cx="37085" cy="74087"/>
            </a:xfrm>
            <a:custGeom>
              <a:avLst/>
              <a:gdLst/>
              <a:ahLst/>
              <a:cxnLst/>
              <a:rect l="0" t="0" r="0" b="0"/>
              <a:pathLst>
                <a:path w="37085" h="74087">
                  <a:moveTo>
                    <a:pt x="37085" y="0"/>
                  </a:moveTo>
                  <a:lnTo>
                    <a:pt x="37085" y="0"/>
                  </a:lnTo>
                  <a:lnTo>
                    <a:pt x="37085" y="18305"/>
                  </a:lnTo>
                  <a:lnTo>
                    <a:pt x="37085" y="18305"/>
                  </a:lnTo>
                  <a:cubicBezTo>
                    <a:pt x="32133" y="18305"/>
                    <a:pt x="27411" y="20269"/>
                    <a:pt x="23956" y="23733"/>
                  </a:cubicBezTo>
                  <a:cubicBezTo>
                    <a:pt x="20500" y="27198"/>
                    <a:pt x="18543" y="31933"/>
                    <a:pt x="18543" y="36899"/>
                  </a:cubicBezTo>
                  <a:cubicBezTo>
                    <a:pt x="18543" y="41865"/>
                    <a:pt x="20500" y="46600"/>
                    <a:pt x="23956" y="50065"/>
                  </a:cubicBezTo>
                  <a:cubicBezTo>
                    <a:pt x="27468" y="53588"/>
                    <a:pt x="32277" y="55349"/>
                    <a:pt x="37085" y="55349"/>
                  </a:cubicBezTo>
                  <a:lnTo>
                    <a:pt x="37085" y="55349"/>
                  </a:lnTo>
                  <a:lnTo>
                    <a:pt x="37085" y="74087"/>
                  </a:lnTo>
                  <a:lnTo>
                    <a:pt x="37085" y="74087"/>
                  </a:lnTo>
                  <a:cubicBezTo>
                    <a:pt x="27181" y="74087"/>
                    <a:pt x="17852" y="70276"/>
                    <a:pt x="10826" y="63231"/>
                  </a:cubicBezTo>
                  <a:cubicBezTo>
                    <a:pt x="3916" y="56186"/>
                    <a:pt x="0" y="46831"/>
                    <a:pt x="0" y="36899"/>
                  </a:cubicBezTo>
                  <a:cubicBezTo>
                    <a:pt x="0" y="26967"/>
                    <a:pt x="3801" y="17612"/>
                    <a:pt x="10826" y="10567"/>
                  </a:cubicBezTo>
                  <a:cubicBezTo>
                    <a:pt x="17852" y="3522"/>
                    <a:pt x="27468" y="0"/>
                    <a:pt x="37085" y="0"/>
                  </a:cubicBezTo>
                  <a:close/>
                </a:path>
              </a:pathLst>
            </a:custGeom>
            <a:ln w="57150" cap="flat">
              <a:solidFill>
                <a:schemeClr val="accent1"/>
              </a:solidFill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FF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25" name="Shape 1125"/>
            <p:cNvSpPr/>
            <p:nvPr/>
          </p:nvSpPr>
          <p:spPr>
            <a:xfrm>
              <a:off x="2332529" y="102108"/>
              <a:ext cx="180587" cy="511506"/>
            </a:xfrm>
            <a:custGeom>
              <a:avLst/>
              <a:gdLst/>
              <a:ahLst/>
              <a:cxnLst/>
              <a:rect l="0" t="0" r="0" b="0"/>
              <a:pathLst>
                <a:path w="180587" h="511506">
                  <a:moveTo>
                    <a:pt x="180587" y="0"/>
                  </a:moveTo>
                  <a:lnTo>
                    <a:pt x="180587" y="18710"/>
                  </a:lnTo>
                  <a:cubicBezTo>
                    <a:pt x="170337" y="18710"/>
                    <a:pt x="162044" y="27025"/>
                    <a:pt x="162044" y="37303"/>
                  </a:cubicBezTo>
                  <a:cubicBezTo>
                    <a:pt x="162044" y="47467"/>
                    <a:pt x="170337" y="55897"/>
                    <a:pt x="180587" y="55897"/>
                  </a:cubicBezTo>
                  <a:lnTo>
                    <a:pt x="180587" y="139744"/>
                  </a:lnTo>
                  <a:cubicBezTo>
                    <a:pt x="98701" y="139744"/>
                    <a:pt x="32017" y="206613"/>
                    <a:pt x="32017" y="288726"/>
                  </a:cubicBezTo>
                  <a:cubicBezTo>
                    <a:pt x="32017" y="370840"/>
                    <a:pt x="98701" y="437709"/>
                    <a:pt x="180587" y="437709"/>
                  </a:cubicBezTo>
                  <a:lnTo>
                    <a:pt x="180587" y="456177"/>
                  </a:lnTo>
                  <a:lnTo>
                    <a:pt x="180472" y="456188"/>
                  </a:lnTo>
                  <a:cubicBezTo>
                    <a:pt x="138895" y="456188"/>
                    <a:pt x="100889" y="440828"/>
                    <a:pt x="71636" y="415535"/>
                  </a:cubicBezTo>
                  <a:lnTo>
                    <a:pt x="31787" y="455495"/>
                  </a:lnTo>
                  <a:cubicBezTo>
                    <a:pt x="35127" y="461154"/>
                    <a:pt x="37085" y="467621"/>
                    <a:pt x="37085" y="474320"/>
                  </a:cubicBezTo>
                  <a:cubicBezTo>
                    <a:pt x="37085" y="484252"/>
                    <a:pt x="33284" y="493605"/>
                    <a:pt x="26259" y="500650"/>
                  </a:cubicBezTo>
                  <a:cubicBezTo>
                    <a:pt x="19233" y="507579"/>
                    <a:pt x="9904" y="511506"/>
                    <a:pt x="0" y="511506"/>
                  </a:cubicBezTo>
                  <a:lnTo>
                    <a:pt x="0" y="492883"/>
                  </a:lnTo>
                  <a:lnTo>
                    <a:pt x="13129" y="487601"/>
                  </a:lnTo>
                  <a:cubicBezTo>
                    <a:pt x="16700" y="484137"/>
                    <a:pt x="18542" y="479401"/>
                    <a:pt x="18542" y="474435"/>
                  </a:cubicBezTo>
                  <a:cubicBezTo>
                    <a:pt x="18542" y="469469"/>
                    <a:pt x="16584" y="464734"/>
                    <a:pt x="13129" y="461269"/>
                  </a:cubicBezTo>
                  <a:cubicBezTo>
                    <a:pt x="9674" y="457805"/>
                    <a:pt x="4952" y="455841"/>
                    <a:pt x="0" y="455841"/>
                  </a:cubicBezTo>
                  <a:lnTo>
                    <a:pt x="0" y="437132"/>
                  </a:lnTo>
                  <a:cubicBezTo>
                    <a:pt x="6680" y="437132"/>
                    <a:pt x="13129" y="439095"/>
                    <a:pt x="18772" y="442444"/>
                  </a:cubicBezTo>
                  <a:lnTo>
                    <a:pt x="58391" y="402716"/>
                  </a:lnTo>
                  <a:cubicBezTo>
                    <a:pt x="33630" y="376037"/>
                    <a:pt x="17390" y="341275"/>
                    <a:pt x="14166" y="302701"/>
                  </a:cubicBezTo>
                  <a:lnTo>
                    <a:pt x="0" y="302701"/>
                  </a:lnTo>
                  <a:lnTo>
                    <a:pt x="0" y="283991"/>
                  </a:lnTo>
                  <a:lnTo>
                    <a:pt x="13705" y="283991"/>
                  </a:lnTo>
                  <a:cubicBezTo>
                    <a:pt x="14741" y="244147"/>
                    <a:pt x="29714" y="207768"/>
                    <a:pt x="54015" y="179472"/>
                  </a:cubicBezTo>
                  <a:lnTo>
                    <a:pt x="18772" y="144132"/>
                  </a:lnTo>
                  <a:lnTo>
                    <a:pt x="0" y="149445"/>
                  </a:lnTo>
                  <a:lnTo>
                    <a:pt x="0" y="130706"/>
                  </a:lnTo>
                  <a:lnTo>
                    <a:pt x="13129" y="125423"/>
                  </a:lnTo>
                  <a:cubicBezTo>
                    <a:pt x="16584" y="121958"/>
                    <a:pt x="18542" y="117223"/>
                    <a:pt x="18542" y="112257"/>
                  </a:cubicBezTo>
                  <a:cubicBezTo>
                    <a:pt x="18542" y="107291"/>
                    <a:pt x="16584" y="102556"/>
                    <a:pt x="13129" y="99091"/>
                  </a:cubicBezTo>
                  <a:lnTo>
                    <a:pt x="0" y="93663"/>
                  </a:lnTo>
                  <a:lnTo>
                    <a:pt x="0" y="75358"/>
                  </a:lnTo>
                  <a:lnTo>
                    <a:pt x="14101" y="78000"/>
                  </a:lnTo>
                  <a:cubicBezTo>
                    <a:pt x="18585" y="79761"/>
                    <a:pt x="22746" y="82403"/>
                    <a:pt x="26258" y="85925"/>
                  </a:cubicBezTo>
                  <a:cubicBezTo>
                    <a:pt x="33169" y="92970"/>
                    <a:pt x="37085" y="102325"/>
                    <a:pt x="37085" y="112257"/>
                  </a:cubicBezTo>
                  <a:cubicBezTo>
                    <a:pt x="37085" y="118955"/>
                    <a:pt x="35127" y="125423"/>
                    <a:pt x="31787" y="131082"/>
                  </a:cubicBezTo>
                  <a:lnTo>
                    <a:pt x="66799" y="166191"/>
                  </a:lnTo>
                  <a:cubicBezTo>
                    <a:pt x="94555" y="140321"/>
                    <a:pt x="131064" y="123806"/>
                    <a:pt x="171258" y="121612"/>
                  </a:cubicBezTo>
                  <a:lnTo>
                    <a:pt x="171258" y="73221"/>
                  </a:lnTo>
                  <a:cubicBezTo>
                    <a:pt x="155249" y="69063"/>
                    <a:pt x="143387" y="54627"/>
                    <a:pt x="143387" y="37303"/>
                  </a:cubicBezTo>
                  <a:cubicBezTo>
                    <a:pt x="143387" y="16746"/>
                    <a:pt x="160087" y="0"/>
                    <a:pt x="180587" y="0"/>
                  </a:cubicBezTo>
                  <a:close/>
                </a:path>
              </a:pathLst>
            </a:custGeom>
            <a:ln w="57150" cap="flat">
              <a:solidFill>
                <a:schemeClr val="accent1"/>
              </a:solidFill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FF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26" name="Shape 1126"/>
            <p:cNvSpPr/>
            <p:nvPr/>
          </p:nvSpPr>
          <p:spPr>
            <a:xfrm>
              <a:off x="2513116" y="102108"/>
              <a:ext cx="180588" cy="511506"/>
            </a:xfrm>
            <a:custGeom>
              <a:avLst/>
              <a:gdLst/>
              <a:ahLst/>
              <a:cxnLst/>
              <a:rect l="0" t="0" r="0" b="0"/>
              <a:pathLst>
                <a:path w="180588" h="511506">
                  <a:moveTo>
                    <a:pt x="0" y="0"/>
                  </a:moveTo>
                  <a:cubicBezTo>
                    <a:pt x="20500" y="0"/>
                    <a:pt x="37200" y="16746"/>
                    <a:pt x="37200" y="37303"/>
                  </a:cubicBezTo>
                  <a:cubicBezTo>
                    <a:pt x="37200" y="54627"/>
                    <a:pt x="25337" y="69063"/>
                    <a:pt x="9329" y="73221"/>
                  </a:cubicBezTo>
                  <a:lnTo>
                    <a:pt x="9329" y="121612"/>
                  </a:lnTo>
                  <a:cubicBezTo>
                    <a:pt x="49638" y="123806"/>
                    <a:pt x="86032" y="140321"/>
                    <a:pt x="113788" y="166191"/>
                  </a:cubicBezTo>
                  <a:lnTo>
                    <a:pt x="148800" y="131082"/>
                  </a:lnTo>
                  <a:cubicBezTo>
                    <a:pt x="145460" y="125423"/>
                    <a:pt x="143502" y="118955"/>
                    <a:pt x="143502" y="112257"/>
                  </a:cubicBezTo>
                  <a:cubicBezTo>
                    <a:pt x="143502" y="102325"/>
                    <a:pt x="147303" y="92970"/>
                    <a:pt x="154328" y="85925"/>
                  </a:cubicBezTo>
                  <a:cubicBezTo>
                    <a:pt x="161354" y="78880"/>
                    <a:pt x="170971" y="75358"/>
                    <a:pt x="180587" y="75358"/>
                  </a:cubicBezTo>
                  <a:lnTo>
                    <a:pt x="180588" y="75358"/>
                  </a:lnTo>
                  <a:lnTo>
                    <a:pt x="180588" y="93663"/>
                  </a:lnTo>
                  <a:lnTo>
                    <a:pt x="180587" y="93663"/>
                  </a:lnTo>
                  <a:cubicBezTo>
                    <a:pt x="175635" y="93663"/>
                    <a:pt x="170913" y="95626"/>
                    <a:pt x="167458" y="99091"/>
                  </a:cubicBezTo>
                  <a:cubicBezTo>
                    <a:pt x="163888" y="102556"/>
                    <a:pt x="162045" y="107291"/>
                    <a:pt x="162045" y="112257"/>
                  </a:cubicBezTo>
                  <a:cubicBezTo>
                    <a:pt x="162045" y="117223"/>
                    <a:pt x="164003" y="121958"/>
                    <a:pt x="167458" y="125423"/>
                  </a:cubicBezTo>
                  <a:cubicBezTo>
                    <a:pt x="170971" y="128945"/>
                    <a:pt x="175779" y="130707"/>
                    <a:pt x="180587" y="130707"/>
                  </a:cubicBezTo>
                  <a:lnTo>
                    <a:pt x="180588" y="130706"/>
                  </a:lnTo>
                  <a:lnTo>
                    <a:pt x="180588" y="149445"/>
                  </a:lnTo>
                  <a:lnTo>
                    <a:pt x="180587" y="149445"/>
                  </a:lnTo>
                  <a:cubicBezTo>
                    <a:pt x="173908" y="149445"/>
                    <a:pt x="167458" y="147482"/>
                    <a:pt x="161815" y="144132"/>
                  </a:cubicBezTo>
                  <a:lnTo>
                    <a:pt x="126573" y="179472"/>
                  </a:lnTo>
                  <a:cubicBezTo>
                    <a:pt x="150873" y="207768"/>
                    <a:pt x="165730" y="244147"/>
                    <a:pt x="166882" y="283991"/>
                  </a:cubicBezTo>
                  <a:lnTo>
                    <a:pt x="180588" y="283991"/>
                  </a:lnTo>
                  <a:lnTo>
                    <a:pt x="180588" y="302701"/>
                  </a:lnTo>
                  <a:lnTo>
                    <a:pt x="166191" y="302701"/>
                  </a:lnTo>
                  <a:cubicBezTo>
                    <a:pt x="163082" y="341159"/>
                    <a:pt x="146843" y="375922"/>
                    <a:pt x="121966" y="402716"/>
                  </a:cubicBezTo>
                  <a:lnTo>
                    <a:pt x="161584" y="442445"/>
                  </a:lnTo>
                  <a:cubicBezTo>
                    <a:pt x="167228" y="439095"/>
                    <a:pt x="173677" y="437132"/>
                    <a:pt x="180357" y="437132"/>
                  </a:cubicBezTo>
                  <a:lnTo>
                    <a:pt x="180588" y="437177"/>
                  </a:lnTo>
                  <a:lnTo>
                    <a:pt x="180588" y="455842"/>
                  </a:lnTo>
                  <a:lnTo>
                    <a:pt x="180587" y="455841"/>
                  </a:lnTo>
                  <a:cubicBezTo>
                    <a:pt x="175635" y="455841"/>
                    <a:pt x="170913" y="457805"/>
                    <a:pt x="167458" y="461269"/>
                  </a:cubicBezTo>
                  <a:cubicBezTo>
                    <a:pt x="164003" y="464734"/>
                    <a:pt x="162045" y="469469"/>
                    <a:pt x="162045" y="474435"/>
                  </a:cubicBezTo>
                  <a:cubicBezTo>
                    <a:pt x="162045" y="479401"/>
                    <a:pt x="164003" y="484137"/>
                    <a:pt x="167458" y="487601"/>
                  </a:cubicBezTo>
                  <a:cubicBezTo>
                    <a:pt x="170971" y="491123"/>
                    <a:pt x="175779" y="492883"/>
                    <a:pt x="180587" y="492883"/>
                  </a:cubicBezTo>
                  <a:lnTo>
                    <a:pt x="180588" y="492883"/>
                  </a:lnTo>
                  <a:lnTo>
                    <a:pt x="180588" y="511460"/>
                  </a:lnTo>
                  <a:lnTo>
                    <a:pt x="180357" y="511506"/>
                  </a:lnTo>
                  <a:cubicBezTo>
                    <a:pt x="170452" y="511506"/>
                    <a:pt x="161124" y="507695"/>
                    <a:pt x="154098" y="500650"/>
                  </a:cubicBezTo>
                  <a:cubicBezTo>
                    <a:pt x="147188" y="493605"/>
                    <a:pt x="143272" y="484252"/>
                    <a:pt x="143272" y="474320"/>
                  </a:cubicBezTo>
                  <a:cubicBezTo>
                    <a:pt x="143272" y="467621"/>
                    <a:pt x="145230" y="461154"/>
                    <a:pt x="148570" y="455495"/>
                  </a:cubicBezTo>
                  <a:lnTo>
                    <a:pt x="108721" y="415535"/>
                  </a:lnTo>
                  <a:cubicBezTo>
                    <a:pt x="86781" y="434505"/>
                    <a:pt x="59918" y="447887"/>
                    <a:pt x="30317" y="453393"/>
                  </a:cubicBezTo>
                  <a:lnTo>
                    <a:pt x="0" y="456177"/>
                  </a:lnTo>
                  <a:lnTo>
                    <a:pt x="0" y="437709"/>
                  </a:lnTo>
                  <a:cubicBezTo>
                    <a:pt x="81886" y="437709"/>
                    <a:pt x="148570" y="370840"/>
                    <a:pt x="148570" y="288726"/>
                  </a:cubicBezTo>
                  <a:cubicBezTo>
                    <a:pt x="148570" y="206613"/>
                    <a:pt x="81886" y="139744"/>
                    <a:pt x="0" y="139744"/>
                  </a:cubicBezTo>
                  <a:lnTo>
                    <a:pt x="0" y="55897"/>
                  </a:lnTo>
                  <a:cubicBezTo>
                    <a:pt x="10250" y="55897"/>
                    <a:pt x="18542" y="47582"/>
                    <a:pt x="18542" y="37303"/>
                  </a:cubicBezTo>
                  <a:cubicBezTo>
                    <a:pt x="18542" y="27025"/>
                    <a:pt x="10250" y="18710"/>
                    <a:pt x="0" y="18710"/>
                  </a:cubicBezTo>
                  <a:lnTo>
                    <a:pt x="0" y="0"/>
                  </a:lnTo>
                  <a:close/>
                </a:path>
              </a:pathLst>
            </a:custGeom>
            <a:ln w="57150" cap="flat">
              <a:solidFill>
                <a:schemeClr val="accent1"/>
              </a:solidFill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FF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27" name="Shape 1127"/>
            <p:cNvSpPr/>
            <p:nvPr/>
          </p:nvSpPr>
          <p:spPr>
            <a:xfrm>
              <a:off x="2693704" y="539285"/>
              <a:ext cx="36854" cy="74283"/>
            </a:xfrm>
            <a:custGeom>
              <a:avLst/>
              <a:gdLst/>
              <a:ahLst/>
              <a:cxnLst/>
              <a:rect l="0" t="0" r="0" b="0"/>
              <a:pathLst>
                <a:path w="36854" h="74283">
                  <a:moveTo>
                    <a:pt x="0" y="0"/>
                  </a:moveTo>
                  <a:lnTo>
                    <a:pt x="13978" y="2741"/>
                  </a:lnTo>
                  <a:cubicBezTo>
                    <a:pt x="18427" y="4575"/>
                    <a:pt x="22516" y="7289"/>
                    <a:pt x="26028" y="10811"/>
                  </a:cubicBezTo>
                  <a:cubicBezTo>
                    <a:pt x="32938" y="17856"/>
                    <a:pt x="36854" y="27211"/>
                    <a:pt x="36854" y="37143"/>
                  </a:cubicBezTo>
                  <a:cubicBezTo>
                    <a:pt x="36854" y="47075"/>
                    <a:pt x="33054" y="56428"/>
                    <a:pt x="26028" y="63473"/>
                  </a:cubicBezTo>
                  <a:cubicBezTo>
                    <a:pt x="22516" y="66938"/>
                    <a:pt x="18427" y="69652"/>
                    <a:pt x="13978" y="71499"/>
                  </a:cubicBezTo>
                  <a:lnTo>
                    <a:pt x="0" y="74283"/>
                  </a:lnTo>
                  <a:lnTo>
                    <a:pt x="0" y="55706"/>
                  </a:lnTo>
                  <a:lnTo>
                    <a:pt x="13129" y="50424"/>
                  </a:lnTo>
                  <a:cubicBezTo>
                    <a:pt x="16584" y="46960"/>
                    <a:pt x="18542" y="42224"/>
                    <a:pt x="18542" y="37258"/>
                  </a:cubicBezTo>
                  <a:cubicBezTo>
                    <a:pt x="18542" y="32292"/>
                    <a:pt x="16584" y="27557"/>
                    <a:pt x="13129" y="24092"/>
                  </a:cubicBezTo>
                  <a:lnTo>
                    <a:pt x="0" y="18665"/>
                  </a:lnTo>
                  <a:lnTo>
                    <a:pt x="0" y="0"/>
                  </a:lnTo>
                  <a:close/>
                </a:path>
              </a:pathLst>
            </a:custGeom>
            <a:ln w="57150" cap="flat">
              <a:solidFill>
                <a:schemeClr val="accent1"/>
              </a:solidFill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FF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28" name="Shape 1128"/>
            <p:cNvSpPr/>
            <p:nvPr/>
          </p:nvSpPr>
          <p:spPr>
            <a:xfrm>
              <a:off x="2693704" y="358151"/>
              <a:ext cx="74745" cy="74607"/>
            </a:xfrm>
            <a:custGeom>
              <a:avLst/>
              <a:gdLst/>
              <a:ahLst/>
              <a:cxnLst/>
              <a:rect l="0" t="0" r="0" b="0"/>
              <a:pathLst>
                <a:path w="74745" h="74607">
                  <a:moveTo>
                    <a:pt x="74745" y="0"/>
                  </a:moveTo>
                  <a:lnTo>
                    <a:pt x="74745" y="18710"/>
                  </a:lnTo>
                  <a:cubicBezTo>
                    <a:pt x="64495" y="18710"/>
                    <a:pt x="56203" y="27025"/>
                    <a:pt x="56203" y="37303"/>
                  </a:cubicBezTo>
                  <a:cubicBezTo>
                    <a:pt x="56203" y="47582"/>
                    <a:pt x="64495" y="55897"/>
                    <a:pt x="74745" y="55897"/>
                  </a:cubicBezTo>
                  <a:lnTo>
                    <a:pt x="74745" y="74560"/>
                  </a:lnTo>
                  <a:lnTo>
                    <a:pt x="74515" y="74607"/>
                  </a:lnTo>
                  <a:cubicBezTo>
                    <a:pt x="57239" y="74607"/>
                    <a:pt x="42843" y="62711"/>
                    <a:pt x="38697" y="46658"/>
                  </a:cubicBezTo>
                  <a:lnTo>
                    <a:pt x="0" y="46658"/>
                  </a:lnTo>
                  <a:lnTo>
                    <a:pt x="0" y="27949"/>
                  </a:lnTo>
                  <a:lnTo>
                    <a:pt x="38927" y="27949"/>
                  </a:lnTo>
                  <a:cubicBezTo>
                    <a:pt x="43073" y="11895"/>
                    <a:pt x="57470" y="0"/>
                    <a:pt x="74745" y="0"/>
                  </a:cubicBezTo>
                  <a:close/>
                </a:path>
              </a:pathLst>
            </a:custGeom>
            <a:ln w="57150" cap="flat">
              <a:solidFill>
                <a:schemeClr val="accent1"/>
              </a:solidFill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FF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29" name="Shape 1129"/>
            <p:cNvSpPr/>
            <p:nvPr/>
          </p:nvSpPr>
          <p:spPr>
            <a:xfrm>
              <a:off x="2693704" y="177466"/>
              <a:ext cx="37085" cy="74087"/>
            </a:xfrm>
            <a:custGeom>
              <a:avLst/>
              <a:gdLst/>
              <a:ahLst/>
              <a:cxnLst/>
              <a:rect l="0" t="0" r="0" b="0"/>
              <a:pathLst>
                <a:path w="37085" h="74087">
                  <a:moveTo>
                    <a:pt x="0" y="0"/>
                  </a:moveTo>
                  <a:lnTo>
                    <a:pt x="14101" y="2642"/>
                  </a:lnTo>
                  <a:cubicBezTo>
                    <a:pt x="18585" y="4403"/>
                    <a:pt x="22746" y="7045"/>
                    <a:pt x="26258" y="10567"/>
                  </a:cubicBezTo>
                  <a:cubicBezTo>
                    <a:pt x="33169" y="17612"/>
                    <a:pt x="37085" y="26967"/>
                    <a:pt x="37085" y="36899"/>
                  </a:cubicBezTo>
                  <a:cubicBezTo>
                    <a:pt x="37085" y="46831"/>
                    <a:pt x="33284" y="56186"/>
                    <a:pt x="26258" y="63231"/>
                  </a:cubicBezTo>
                  <a:cubicBezTo>
                    <a:pt x="22746" y="66696"/>
                    <a:pt x="18657" y="69410"/>
                    <a:pt x="14208" y="71257"/>
                  </a:cubicBezTo>
                  <a:lnTo>
                    <a:pt x="0" y="74087"/>
                  </a:lnTo>
                  <a:lnTo>
                    <a:pt x="0" y="55348"/>
                  </a:lnTo>
                  <a:lnTo>
                    <a:pt x="13129" y="50065"/>
                  </a:lnTo>
                  <a:cubicBezTo>
                    <a:pt x="16584" y="46600"/>
                    <a:pt x="18542" y="41865"/>
                    <a:pt x="18542" y="36899"/>
                  </a:cubicBezTo>
                  <a:cubicBezTo>
                    <a:pt x="18542" y="31933"/>
                    <a:pt x="16584" y="27198"/>
                    <a:pt x="13129" y="23733"/>
                  </a:cubicBezTo>
                  <a:lnTo>
                    <a:pt x="0" y="18305"/>
                  </a:lnTo>
                  <a:lnTo>
                    <a:pt x="0" y="0"/>
                  </a:lnTo>
                  <a:close/>
                </a:path>
              </a:pathLst>
            </a:custGeom>
            <a:ln w="57150" cap="flat">
              <a:solidFill>
                <a:schemeClr val="accent1"/>
              </a:solidFill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FF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30" name="Shape 1130"/>
            <p:cNvSpPr/>
            <p:nvPr/>
          </p:nvSpPr>
          <p:spPr>
            <a:xfrm>
              <a:off x="2768449" y="358151"/>
              <a:ext cx="36970" cy="74560"/>
            </a:xfrm>
            <a:custGeom>
              <a:avLst/>
              <a:gdLst/>
              <a:ahLst/>
              <a:cxnLst/>
              <a:rect l="0" t="0" r="0" b="0"/>
              <a:pathLst>
                <a:path w="36970" h="74560">
                  <a:moveTo>
                    <a:pt x="0" y="0"/>
                  </a:moveTo>
                  <a:cubicBezTo>
                    <a:pt x="20500" y="0"/>
                    <a:pt x="36970" y="16746"/>
                    <a:pt x="36970" y="37303"/>
                  </a:cubicBezTo>
                  <a:cubicBezTo>
                    <a:pt x="36970" y="52721"/>
                    <a:pt x="27576" y="65996"/>
                    <a:pt x="14231" y="71669"/>
                  </a:cubicBezTo>
                  <a:lnTo>
                    <a:pt x="0" y="74560"/>
                  </a:lnTo>
                  <a:lnTo>
                    <a:pt x="0" y="55897"/>
                  </a:lnTo>
                  <a:cubicBezTo>
                    <a:pt x="10251" y="55897"/>
                    <a:pt x="18543" y="47582"/>
                    <a:pt x="18543" y="37303"/>
                  </a:cubicBezTo>
                  <a:cubicBezTo>
                    <a:pt x="18543" y="27025"/>
                    <a:pt x="10251" y="18710"/>
                    <a:pt x="0" y="18710"/>
                  </a:cubicBezTo>
                  <a:lnTo>
                    <a:pt x="0" y="0"/>
                  </a:lnTo>
                  <a:close/>
                </a:path>
              </a:pathLst>
            </a:custGeom>
            <a:ln w="57150" cap="flat">
              <a:solidFill>
                <a:schemeClr val="accent1"/>
              </a:solidFill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FF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31" name="Shape 1131"/>
            <p:cNvSpPr/>
            <p:nvPr/>
          </p:nvSpPr>
          <p:spPr>
            <a:xfrm>
              <a:off x="4155948" y="0"/>
              <a:ext cx="790956" cy="790956"/>
            </a:xfrm>
            <a:custGeom>
              <a:avLst/>
              <a:gdLst/>
              <a:ahLst/>
              <a:cxnLst/>
              <a:rect l="0" t="0" r="0" b="0"/>
              <a:pathLst>
                <a:path w="790956" h="790956">
                  <a:moveTo>
                    <a:pt x="395478" y="0"/>
                  </a:moveTo>
                  <a:cubicBezTo>
                    <a:pt x="613918" y="0"/>
                    <a:pt x="790956" y="177038"/>
                    <a:pt x="790956" y="395478"/>
                  </a:cubicBezTo>
                  <a:cubicBezTo>
                    <a:pt x="790956" y="613918"/>
                    <a:pt x="613918" y="790956"/>
                    <a:pt x="395478" y="790956"/>
                  </a:cubicBezTo>
                  <a:cubicBezTo>
                    <a:pt x="177038" y="790956"/>
                    <a:pt x="0" y="613918"/>
                    <a:pt x="0" y="395478"/>
                  </a:cubicBezTo>
                  <a:cubicBezTo>
                    <a:pt x="0" y="177038"/>
                    <a:pt x="177038" y="0"/>
                    <a:pt x="395478" y="0"/>
                  </a:cubicBezTo>
                  <a:close/>
                </a:path>
              </a:pathLst>
            </a:custGeom>
            <a:ln w="57150" cap="flat">
              <a:solidFill>
                <a:schemeClr val="accent1"/>
              </a:solidFill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4BC0B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32" name="Shape 1139"/>
            <p:cNvSpPr/>
            <p:nvPr/>
          </p:nvSpPr>
          <p:spPr>
            <a:xfrm>
              <a:off x="4300728" y="144769"/>
              <a:ext cx="250731" cy="501383"/>
            </a:xfrm>
            <a:custGeom>
              <a:avLst/>
              <a:gdLst/>
              <a:ahLst/>
              <a:cxnLst/>
              <a:rect l="0" t="0" r="0" b="0"/>
              <a:pathLst>
                <a:path w="250731" h="501383">
                  <a:moveTo>
                    <a:pt x="250730" y="0"/>
                  </a:moveTo>
                  <a:lnTo>
                    <a:pt x="250731" y="0"/>
                  </a:lnTo>
                  <a:lnTo>
                    <a:pt x="250731" y="35812"/>
                  </a:lnTo>
                  <a:lnTo>
                    <a:pt x="250730" y="35812"/>
                  </a:lnTo>
                  <a:cubicBezTo>
                    <a:pt x="132036" y="35812"/>
                    <a:pt x="35818" y="132023"/>
                    <a:pt x="35818" y="250691"/>
                  </a:cubicBezTo>
                  <a:cubicBezTo>
                    <a:pt x="35818" y="369366"/>
                    <a:pt x="132036" y="465570"/>
                    <a:pt x="250731" y="465570"/>
                  </a:cubicBezTo>
                  <a:lnTo>
                    <a:pt x="250731" y="501383"/>
                  </a:lnTo>
                  <a:cubicBezTo>
                    <a:pt x="112252" y="501383"/>
                    <a:pt x="0" y="389147"/>
                    <a:pt x="0" y="250691"/>
                  </a:cubicBezTo>
                  <a:cubicBezTo>
                    <a:pt x="0" y="112243"/>
                    <a:pt x="112252" y="0"/>
                    <a:pt x="250730" y="0"/>
                  </a:cubicBezTo>
                  <a:close/>
                </a:path>
              </a:pathLst>
            </a:custGeom>
            <a:ln w="57150" cap="flat">
              <a:solidFill>
                <a:schemeClr val="accent1"/>
              </a:solidFill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FF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33" name="Shape 1140"/>
            <p:cNvSpPr/>
            <p:nvPr/>
          </p:nvSpPr>
          <p:spPr>
            <a:xfrm>
              <a:off x="4551458" y="144769"/>
              <a:ext cx="250643" cy="501383"/>
            </a:xfrm>
            <a:custGeom>
              <a:avLst/>
              <a:gdLst/>
              <a:ahLst/>
              <a:cxnLst/>
              <a:rect l="0" t="0" r="0" b="0"/>
              <a:pathLst>
                <a:path w="250643" h="501383">
                  <a:moveTo>
                    <a:pt x="0" y="0"/>
                  </a:moveTo>
                  <a:lnTo>
                    <a:pt x="44361" y="3956"/>
                  </a:lnTo>
                  <a:cubicBezTo>
                    <a:pt x="145151" y="22043"/>
                    <a:pt x="225061" y="100287"/>
                    <a:pt x="245591" y="200193"/>
                  </a:cubicBezTo>
                  <a:lnTo>
                    <a:pt x="250642" y="249832"/>
                  </a:lnTo>
                  <a:lnTo>
                    <a:pt x="250643" y="251557"/>
                  </a:lnTo>
                  <a:lnTo>
                    <a:pt x="245636" y="301215"/>
                  </a:lnTo>
                  <a:cubicBezTo>
                    <a:pt x="222256" y="415452"/>
                    <a:pt x="121161" y="501383"/>
                    <a:pt x="0" y="501383"/>
                  </a:cubicBezTo>
                  <a:lnTo>
                    <a:pt x="0" y="465570"/>
                  </a:lnTo>
                  <a:cubicBezTo>
                    <a:pt x="118642" y="465442"/>
                    <a:pt x="214782" y="369314"/>
                    <a:pt x="214913" y="250691"/>
                  </a:cubicBezTo>
                  <a:cubicBezTo>
                    <a:pt x="214913" y="146857"/>
                    <a:pt x="141246" y="60216"/>
                    <a:pt x="43312" y="40178"/>
                  </a:cubicBezTo>
                  <a:lnTo>
                    <a:pt x="0" y="35812"/>
                  </a:lnTo>
                  <a:lnTo>
                    <a:pt x="0" y="0"/>
                  </a:lnTo>
                  <a:close/>
                </a:path>
              </a:pathLst>
            </a:custGeom>
            <a:ln w="57150" cap="flat">
              <a:solidFill>
                <a:schemeClr val="accent1"/>
              </a:solidFill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FF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34" name="Shape 1141"/>
            <p:cNvSpPr/>
            <p:nvPr/>
          </p:nvSpPr>
          <p:spPr>
            <a:xfrm>
              <a:off x="4479815" y="305391"/>
              <a:ext cx="78484" cy="179611"/>
            </a:xfrm>
            <a:custGeom>
              <a:avLst/>
              <a:gdLst/>
              <a:ahLst/>
              <a:cxnLst/>
              <a:rect l="0" t="0" r="0" b="0"/>
              <a:pathLst>
                <a:path w="78484" h="179611">
                  <a:moveTo>
                    <a:pt x="12247" y="1450"/>
                  </a:moveTo>
                  <a:cubicBezTo>
                    <a:pt x="16595" y="0"/>
                    <a:pt x="21497" y="208"/>
                    <a:pt x="25921" y="2415"/>
                  </a:cubicBezTo>
                  <a:lnTo>
                    <a:pt x="78484" y="28695"/>
                  </a:lnTo>
                  <a:lnTo>
                    <a:pt x="78484" y="68745"/>
                  </a:lnTo>
                  <a:lnTo>
                    <a:pt x="35826" y="47422"/>
                  </a:lnTo>
                  <a:lnTo>
                    <a:pt x="35826" y="132725"/>
                  </a:lnTo>
                  <a:lnTo>
                    <a:pt x="78484" y="111397"/>
                  </a:lnTo>
                  <a:lnTo>
                    <a:pt x="78484" y="151446"/>
                  </a:lnTo>
                  <a:lnTo>
                    <a:pt x="25921" y="177723"/>
                  </a:lnTo>
                  <a:cubicBezTo>
                    <a:pt x="23430" y="178964"/>
                    <a:pt x="20684" y="179611"/>
                    <a:pt x="17904" y="179611"/>
                  </a:cubicBezTo>
                  <a:cubicBezTo>
                    <a:pt x="8017" y="179611"/>
                    <a:pt x="0" y="171587"/>
                    <a:pt x="9" y="161701"/>
                  </a:cubicBezTo>
                  <a:lnTo>
                    <a:pt x="9" y="18446"/>
                  </a:lnTo>
                  <a:cubicBezTo>
                    <a:pt x="0" y="15666"/>
                    <a:pt x="647" y="12921"/>
                    <a:pt x="1897" y="10430"/>
                  </a:cubicBezTo>
                  <a:cubicBezTo>
                    <a:pt x="4104" y="6007"/>
                    <a:pt x="7899" y="2900"/>
                    <a:pt x="12247" y="1450"/>
                  </a:cubicBezTo>
                  <a:close/>
                </a:path>
              </a:pathLst>
            </a:custGeom>
            <a:ln w="57150" cap="flat">
              <a:solidFill>
                <a:schemeClr val="accent1"/>
              </a:solidFill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FF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35" name="Shape 1142"/>
            <p:cNvSpPr/>
            <p:nvPr/>
          </p:nvSpPr>
          <p:spPr>
            <a:xfrm>
              <a:off x="4558299" y="334086"/>
              <a:ext cx="103164" cy="122750"/>
            </a:xfrm>
            <a:custGeom>
              <a:avLst/>
              <a:gdLst/>
              <a:ahLst/>
              <a:cxnLst/>
              <a:rect l="0" t="0" r="0" b="0"/>
              <a:pathLst>
                <a:path w="103164" h="122750">
                  <a:moveTo>
                    <a:pt x="0" y="0"/>
                  </a:moveTo>
                  <a:lnTo>
                    <a:pt x="90706" y="45351"/>
                  </a:lnTo>
                  <a:cubicBezTo>
                    <a:pt x="94194" y="47082"/>
                    <a:pt x="97018" y="49905"/>
                    <a:pt x="98749" y="53384"/>
                  </a:cubicBezTo>
                  <a:cubicBezTo>
                    <a:pt x="103164" y="62239"/>
                    <a:pt x="99562" y="72990"/>
                    <a:pt x="90706" y="77404"/>
                  </a:cubicBezTo>
                  <a:lnTo>
                    <a:pt x="0" y="122750"/>
                  </a:lnTo>
                  <a:lnTo>
                    <a:pt x="0" y="82702"/>
                  </a:lnTo>
                  <a:lnTo>
                    <a:pt x="42658" y="61374"/>
                  </a:lnTo>
                  <a:lnTo>
                    <a:pt x="0" y="40050"/>
                  </a:lnTo>
                  <a:lnTo>
                    <a:pt x="0" y="0"/>
                  </a:lnTo>
                  <a:close/>
                </a:path>
              </a:pathLst>
            </a:custGeom>
            <a:ln w="57150" cap="flat">
              <a:solidFill>
                <a:schemeClr val="accent1"/>
              </a:solidFill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FF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36" name="Shape 1147"/>
            <p:cNvSpPr/>
            <p:nvPr/>
          </p:nvSpPr>
          <p:spPr>
            <a:xfrm>
              <a:off x="6114288" y="0"/>
              <a:ext cx="792480" cy="790956"/>
            </a:xfrm>
            <a:custGeom>
              <a:avLst/>
              <a:gdLst/>
              <a:ahLst/>
              <a:cxnLst/>
              <a:rect l="0" t="0" r="0" b="0"/>
              <a:pathLst>
                <a:path w="792480" h="790956">
                  <a:moveTo>
                    <a:pt x="396240" y="0"/>
                  </a:moveTo>
                  <a:cubicBezTo>
                    <a:pt x="615062" y="0"/>
                    <a:pt x="792480" y="177038"/>
                    <a:pt x="792480" y="395478"/>
                  </a:cubicBezTo>
                  <a:cubicBezTo>
                    <a:pt x="792480" y="613918"/>
                    <a:pt x="615062" y="790956"/>
                    <a:pt x="396240" y="790956"/>
                  </a:cubicBezTo>
                  <a:cubicBezTo>
                    <a:pt x="177419" y="790956"/>
                    <a:pt x="0" y="613918"/>
                    <a:pt x="0" y="395478"/>
                  </a:cubicBezTo>
                  <a:cubicBezTo>
                    <a:pt x="0" y="177038"/>
                    <a:pt x="177419" y="0"/>
                    <a:pt x="396240" y="0"/>
                  </a:cubicBezTo>
                  <a:close/>
                </a:path>
              </a:pathLst>
            </a:custGeom>
            <a:ln w="57150" cap="flat">
              <a:solidFill>
                <a:schemeClr val="accent1"/>
              </a:solidFill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C8DF89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37" name="Shape 1149"/>
            <p:cNvSpPr/>
            <p:nvPr/>
          </p:nvSpPr>
          <p:spPr>
            <a:xfrm>
              <a:off x="6575728" y="406412"/>
              <a:ext cx="51546" cy="106100"/>
            </a:xfrm>
            <a:custGeom>
              <a:avLst/>
              <a:gdLst/>
              <a:ahLst/>
              <a:cxnLst/>
              <a:rect l="0" t="0" r="0" b="0"/>
              <a:pathLst>
                <a:path w="51546" h="106100">
                  <a:moveTo>
                    <a:pt x="51546" y="0"/>
                  </a:moveTo>
                  <a:lnTo>
                    <a:pt x="51546" y="38657"/>
                  </a:lnTo>
                  <a:lnTo>
                    <a:pt x="50464" y="37579"/>
                  </a:lnTo>
                  <a:lnTo>
                    <a:pt x="43470" y="44546"/>
                  </a:lnTo>
                  <a:lnTo>
                    <a:pt x="34312" y="71911"/>
                  </a:lnTo>
                  <a:lnTo>
                    <a:pt x="51546" y="66192"/>
                  </a:lnTo>
                  <a:lnTo>
                    <a:pt x="51546" y="93392"/>
                  </a:lnTo>
                  <a:lnTo>
                    <a:pt x="17929" y="104552"/>
                  </a:lnTo>
                  <a:cubicBezTo>
                    <a:pt x="13289" y="106100"/>
                    <a:pt x="8151" y="104896"/>
                    <a:pt x="4676" y="101434"/>
                  </a:cubicBezTo>
                  <a:cubicBezTo>
                    <a:pt x="1209" y="97979"/>
                    <a:pt x="0" y="92869"/>
                    <a:pt x="1554" y="88232"/>
                  </a:cubicBezTo>
                  <a:lnTo>
                    <a:pt x="19865" y="33500"/>
                  </a:lnTo>
                  <a:cubicBezTo>
                    <a:pt x="20505" y="31594"/>
                    <a:pt x="21577" y="29874"/>
                    <a:pt x="22995" y="28454"/>
                  </a:cubicBezTo>
                  <a:lnTo>
                    <a:pt x="41297" y="10220"/>
                  </a:lnTo>
                  <a:cubicBezTo>
                    <a:pt x="41299" y="10218"/>
                    <a:pt x="43688" y="7836"/>
                    <a:pt x="47271" y="4263"/>
                  </a:cubicBezTo>
                  <a:lnTo>
                    <a:pt x="51546" y="0"/>
                  </a:lnTo>
                  <a:close/>
                </a:path>
              </a:pathLst>
            </a:custGeom>
            <a:ln w="57150" cap="flat">
              <a:solidFill>
                <a:schemeClr val="accent1"/>
              </a:solidFill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FF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38" name="Shape 1150"/>
            <p:cNvSpPr/>
            <p:nvPr/>
          </p:nvSpPr>
          <p:spPr>
            <a:xfrm>
              <a:off x="6344426" y="175273"/>
              <a:ext cx="282848" cy="440371"/>
            </a:xfrm>
            <a:custGeom>
              <a:avLst/>
              <a:gdLst/>
              <a:ahLst/>
              <a:cxnLst/>
              <a:rect l="0" t="0" r="0" b="0"/>
              <a:pathLst>
                <a:path w="282848" h="440371">
                  <a:moveTo>
                    <a:pt x="38852" y="0"/>
                  </a:moveTo>
                  <a:lnTo>
                    <a:pt x="261231" y="0"/>
                  </a:lnTo>
                  <a:lnTo>
                    <a:pt x="276107" y="2924"/>
                  </a:lnTo>
                  <a:lnTo>
                    <a:pt x="282848" y="7425"/>
                  </a:lnTo>
                  <a:lnTo>
                    <a:pt x="282848" y="41991"/>
                  </a:lnTo>
                  <a:lnTo>
                    <a:pt x="270390" y="29581"/>
                  </a:lnTo>
                  <a:cubicBezTo>
                    <a:pt x="266174" y="25380"/>
                    <a:pt x="261454" y="25803"/>
                    <a:pt x="259008" y="25803"/>
                  </a:cubicBezTo>
                  <a:lnTo>
                    <a:pt x="259008" y="77410"/>
                  </a:lnTo>
                  <a:lnTo>
                    <a:pt x="282848" y="77410"/>
                  </a:lnTo>
                  <a:lnTo>
                    <a:pt x="282848" y="103213"/>
                  </a:lnTo>
                  <a:lnTo>
                    <a:pt x="246058" y="103213"/>
                  </a:lnTo>
                  <a:cubicBezTo>
                    <a:pt x="238906" y="103213"/>
                    <a:pt x="233107" y="97436"/>
                    <a:pt x="233107" y="90311"/>
                  </a:cubicBezTo>
                  <a:lnTo>
                    <a:pt x="233107" y="25803"/>
                  </a:lnTo>
                  <a:lnTo>
                    <a:pt x="38852" y="25803"/>
                  </a:lnTo>
                  <a:cubicBezTo>
                    <a:pt x="31710" y="25803"/>
                    <a:pt x="25902" y="31587"/>
                    <a:pt x="25902" y="38705"/>
                  </a:cubicBezTo>
                  <a:lnTo>
                    <a:pt x="25902" y="401666"/>
                  </a:lnTo>
                  <a:cubicBezTo>
                    <a:pt x="25902" y="408780"/>
                    <a:pt x="31711" y="414567"/>
                    <a:pt x="38853" y="414567"/>
                  </a:cubicBezTo>
                  <a:lnTo>
                    <a:pt x="282848" y="414568"/>
                  </a:lnTo>
                  <a:lnTo>
                    <a:pt x="282848" y="440371"/>
                  </a:lnTo>
                  <a:lnTo>
                    <a:pt x="93882" y="440370"/>
                  </a:lnTo>
                  <a:lnTo>
                    <a:pt x="38853" y="440370"/>
                  </a:lnTo>
                  <a:cubicBezTo>
                    <a:pt x="17429" y="440370"/>
                    <a:pt x="1" y="423008"/>
                    <a:pt x="1" y="401666"/>
                  </a:cubicBezTo>
                  <a:lnTo>
                    <a:pt x="0" y="38705"/>
                  </a:lnTo>
                  <a:cubicBezTo>
                    <a:pt x="0" y="22696"/>
                    <a:pt x="9804" y="8929"/>
                    <a:pt x="23744" y="3046"/>
                  </a:cubicBezTo>
                  <a:lnTo>
                    <a:pt x="38852" y="0"/>
                  </a:lnTo>
                  <a:close/>
                </a:path>
              </a:pathLst>
            </a:custGeom>
            <a:ln w="57150" cap="flat">
              <a:solidFill>
                <a:schemeClr val="accent1"/>
              </a:solidFill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FF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39" name="Shape 1151"/>
            <p:cNvSpPr/>
            <p:nvPr/>
          </p:nvSpPr>
          <p:spPr>
            <a:xfrm>
              <a:off x="6627273" y="182697"/>
              <a:ext cx="57514" cy="432946"/>
            </a:xfrm>
            <a:custGeom>
              <a:avLst/>
              <a:gdLst/>
              <a:ahLst/>
              <a:cxnLst/>
              <a:rect l="0" t="0" r="0" b="0"/>
              <a:pathLst>
                <a:path w="57514" h="432946">
                  <a:moveTo>
                    <a:pt x="0" y="0"/>
                  </a:moveTo>
                  <a:lnTo>
                    <a:pt x="5852" y="3907"/>
                  </a:lnTo>
                  <a:lnTo>
                    <a:pt x="42481" y="40397"/>
                  </a:lnTo>
                  <a:cubicBezTo>
                    <a:pt x="49819" y="47708"/>
                    <a:pt x="53863" y="57427"/>
                    <a:pt x="53863" y="67770"/>
                  </a:cubicBezTo>
                  <a:lnTo>
                    <a:pt x="53863" y="170008"/>
                  </a:lnTo>
                  <a:lnTo>
                    <a:pt x="57514" y="166368"/>
                  </a:lnTo>
                  <a:lnTo>
                    <a:pt x="57514" y="202878"/>
                  </a:lnTo>
                  <a:lnTo>
                    <a:pt x="48568" y="211797"/>
                  </a:lnTo>
                  <a:cubicBezTo>
                    <a:pt x="35373" y="224954"/>
                    <a:pt x="22106" y="238182"/>
                    <a:pt x="17228" y="243045"/>
                  </a:cubicBezTo>
                  <a:lnTo>
                    <a:pt x="35545" y="261286"/>
                  </a:lnTo>
                  <a:lnTo>
                    <a:pt x="57514" y="239382"/>
                  </a:lnTo>
                  <a:lnTo>
                    <a:pt x="57514" y="275888"/>
                  </a:lnTo>
                  <a:lnTo>
                    <a:pt x="53863" y="279528"/>
                  </a:lnTo>
                  <a:lnTo>
                    <a:pt x="53863" y="394241"/>
                  </a:lnTo>
                  <a:cubicBezTo>
                    <a:pt x="53863" y="410248"/>
                    <a:pt x="44062" y="424016"/>
                    <a:pt x="30121" y="429900"/>
                  </a:cubicBezTo>
                  <a:lnTo>
                    <a:pt x="15012" y="432946"/>
                  </a:lnTo>
                  <a:lnTo>
                    <a:pt x="0" y="432946"/>
                  </a:lnTo>
                  <a:lnTo>
                    <a:pt x="0" y="407143"/>
                  </a:lnTo>
                  <a:lnTo>
                    <a:pt x="15012" y="407143"/>
                  </a:lnTo>
                  <a:cubicBezTo>
                    <a:pt x="22156" y="407143"/>
                    <a:pt x="27963" y="401355"/>
                    <a:pt x="27963" y="394241"/>
                  </a:cubicBezTo>
                  <a:lnTo>
                    <a:pt x="27963" y="305338"/>
                  </a:lnTo>
                  <a:lnTo>
                    <a:pt x="26394" y="306908"/>
                  </a:lnTo>
                  <a:cubicBezTo>
                    <a:pt x="24969" y="308320"/>
                    <a:pt x="23235" y="309388"/>
                    <a:pt x="21329" y="310025"/>
                  </a:cubicBezTo>
                  <a:lnTo>
                    <a:pt x="0" y="317106"/>
                  </a:lnTo>
                  <a:lnTo>
                    <a:pt x="0" y="289907"/>
                  </a:lnTo>
                  <a:lnTo>
                    <a:pt x="10242" y="286509"/>
                  </a:lnTo>
                  <a:lnTo>
                    <a:pt x="17235" y="279535"/>
                  </a:lnTo>
                  <a:lnTo>
                    <a:pt x="0" y="262372"/>
                  </a:lnTo>
                  <a:lnTo>
                    <a:pt x="0" y="223715"/>
                  </a:lnTo>
                  <a:lnTo>
                    <a:pt x="8859" y="214881"/>
                  </a:lnTo>
                  <a:cubicBezTo>
                    <a:pt x="18411" y="205356"/>
                    <a:pt x="27962" y="195832"/>
                    <a:pt x="27962" y="195832"/>
                  </a:cubicBezTo>
                  <a:lnTo>
                    <a:pt x="27962" y="95788"/>
                  </a:lnTo>
                  <a:lnTo>
                    <a:pt x="0" y="95788"/>
                  </a:lnTo>
                  <a:lnTo>
                    <a:pt x="0" y="69985"/>
                  </a:lnTo>
                  <a:lnTo>
                    <a:pt x="27962" y="69985"/>
                  </a:lnTo>
                  <a:cubicBezTo>
                    <a:pt x="27962" y="67225"/>
                    <a:pt x="28278" y="62738"/>
                    <a:pt x="24171" y="58646"/>
                  </a:cubicBezTo>
                  <a:lnTo>
                    <a:pt x="0" y="34567"/>
                  </a:lnTo>
                  <a:lnTo>
                    <a:pt x="0" y="0"/>
                  </a:lnTo>
                  <a:close/>
                </a:path>
              </a:pathLst>
            </a:custGeom>
            <a:ln w="57150" cap="flat">
              <a:solidFill>
                <a:schemeClr val="accent1"/>
              </a:solidFill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FF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40" name="Shape 1152"/>
            <p:cNvSpPr/>
            <p:nvPr/>
          </p:nvSpPr>
          <p:spPr>
            <a:xfrm>
              <a:off x="6684788" y="303461"/>
              <a:ext cx="58011" cy="155124"/>
            </a:xfrm>
            <a:custGeom>
              <a:avLst/>
              <a:gdLst/>
              <a:ahLst/>
              <a:cxnLst/>
              <a:rect l="0" t="0" r="0" b="0"/>
              <a:pathLst>
                <a:path w="58011" h="155124">
                  <a:moveTo>
                    <a:pt x="58011" y="0"/>
                  </a:moveTo>
                  <a:lnTo>
                    <a:pt x="58011" y="26836"/>
                  </a:lnTo>
                  <a:lnTo>
                    <a:pt x="53632" y="28638"/>
                  </a:lnTo>
                  <a:lnTo>
                    <a:pt x="40280" y="41955"/>
                  </a:lnTo>
                  <a:lnTo>
                    <a:pt x="58011" y="59626"/>
                  </a:lnTo>
                  <a:lnTo>
                    <a:pt x="58011" y="97287"/>
                  </a:lnTo>
                  <a:lnTo>
                    <a:pt x="0" y="155124"/>
                  </a:lnTo>
                  <a:lnTo>
                    <a:pt x="0" y="118619"/>
                  </a:lnTo>
                  <a:lnTo>
                    <a:pt x="40287" y="78452"/>
                  </a:lnTo>
                  <a:lnTo>
                    <a:pt x="21969" y="60210"/>
                  </a:lnTo>
                  <a:cubicBezTo>
                    <a:pt x="19672" y="62500"/>
                    <a:pt x="15242" y="66917"/>
                    <a:pt x="9737" y="72406"/>
                  </a:cubicBezTo>
                  <a:lnTo>
                    <a:pt x="0" y="82114"/>
                  </a:lnTo>
                  <a:lnTo>
                    <a:pt x="0" y="45605"/>
                  </a:lnTo>
                  <a:lnTo>
                    <a:pt x="3700" y="41917"/>
                  </a:lnTo>
                  <a:cubicBezTo>
                    <a:pt x="14205" y="31445"/>
                    <a:pt x="31818" y="13885"/>
                    <a:pt x="35315" y="10396"/>
                  </a:cubicBezTo>
                  <a:cubicBezTo>
                    <a:pt x="39103" y="6622"/>
                    <a:pt x="43484" y="3792"/>
                    <a:pt x="48162" y="1906"/>
                  </a:cubicBezTo>
                  <a:lnTo>
                    <a:pt x="58011" y="0"/>
                  </a:lnTo>
                  <a:close/>
                </a:path>
              </a:pathLst>
            </a:custGeom>
            <a:ln w="57150" cap="flat">
              <a:solidFill>
                <a:schemeClr val="accent1"/>
              </a:solidFill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FF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41" name="Shape 1153"/>
            <p:cNvSpPr/>
            <p:nvPr/>
          </p:nvSpPr>
          <p:spPr>
            <a:xfrm>
              <a:off x="6742800" y="302536"/>
              <a:ext cx="43553" cy="98212"/>
            </a:xfrm>
            <a:custGeom>
              <a:avLst/>
              <a:gdLst/>
              <a:ahLst/>
              <a:cxnLst/>
              <a:rect l="0" t="0" r="0" b="0"/>
              <a:pathLst>
                <a:path w="43553" h="98212">
                  <a:moveTo>
                    <a:pt x="4780" y="0"/>
                  </a:moveTo>
                  <a:cubicBezTo>
                    <a:pt x="14729" y="0"/>
                    <a:pt x="24678" y="3774"/>
                    <a:pt x="32250" y="11321"/>
                  </a:cubicBezTo>
                  <a:cubicBezTo>
                    <a:pt x="36047" y="15102"/>
                    <a:pt x="38894" y="19468"/>
                    <a:pt x="40792" y="24126"/>
                  </a:cubicBezTo>
                  <a:lnTo>
                    <a:pt x="43553" y="38255"/>
                  </a:lnTo>
                  <a:lnTo>
                    <a:pt x="43553" y="39120"/>
                  </a:lnTo>
                  <a:lnTo>
                    <a:pt x="40790" y="53250"/>
                  </a:lnTo>
                  <a:cubicBezTo>
                    <a:pt x="38892" y="57909"/>
                    <a:pt x="36045" y="62277"/>
                    <a:pt x="32250" y="66059"/>
                  </a:cubicBezTo>
                  <a:lnTo>
                    <a:pt x="0" y="98212"/>
                  </a:lnTo>
                  <a:lnTo>
                    <a:pt x="0" y="60551"/>
                  </a:lnTo>
                  <a:lnTo>
                    <a:pt x="579" y="61128"/>
                  </a:lnTo>
                  <a:lnTo>
                    <a:pt x="13932" y="47818"/>
                  </a:lnTo>
                  <a:cubicBezTo>
                    <a:pt x="19011" y="42750"/>
                    <a:pt x="18983" y="34594"/>
                    <a:pt x="13932" y="29562"/>
                  </a:cubicBezTo>
                  <a:cubicBezTo>
                    <a:pt x="11410" y="27050"/>
                    <a:pt x="8095" y="25794"/>
                    <a:pt x="4780" y="25794"/>
                  </a:cubicBezTo>
                  <a:lnTo>
                    <a:pt x="0" y="27761"/>
                  </a:lnTo>
                  <a:lnTo>
                    <a:pt x="0" y="925"/>
                  </a:lnTo>
                  <a:lnTo>
                    <a:pt x="4780" y="0"/>
                  </a:lnTo>
                  <a:close/>
                </a:path>
              </a:pathLst>
            </a:custGeom>
            <a:ln w="57150" cap="flat">
              <a:solidFill>
                <a:schemeClr val="accent1"/>
              </a:solidFill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FF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42" name="Shape 1154"/>
            <p:cNvSpPr/>
            <p:nvPr/>
          </p:nvSpPr>
          <p:spPr>
            <a:xfrm>
              <a:off x="6396228" y="304288"/>
              <a:ext cx="207206" cy="25803"/>
            </a:xfrm>
            <a:custGeom>
              <a:avLst/>
              <a:gdLst/>
              <a:ahLst/>
              <a:cxnLst/>
              <a:rect l="0" t="0" r="0" b="0"/>
              <a:pathLst>
                <a:path w="207206" h="25803">
                  <a:moveTo>
                    <a:pt x="12950" y="0"/>
                  </a:moveTo>
                  <a:lnTo>
                    <a:pt x="194256" y="0"/>
                  </a:lnTo>
                  <a:cubicBezTo>
                    <a:pt x="201407" y="0"/>
                    <a:pt x="207206" y="5777"/>
                    <a:pt x="207206" y="12902"/>
                  </a:cubicBezTo>
                  <a:cubicBezTo>
                    <a:pt x="207206" y="20026"/>
                    <a:pt x="201407" y="25803"/>
                    <a:pt x="194256" y="25803"/>
                  </a:cubicBezTo>
                  <a:lnTo>
                    <a:pt x="12950" y="25803"/>
                  </a:lnTo>
                  <a:cubicBezTo>
                    <a:pt x="5798" y="25803"/>
                    <a:pt x="0" y="20026"/>
                    <a:pt x="0" y="12902"/>
                  </a:cubicBezTo>
                  <a:cubicBezTo>
                    <a:pt x="0" y="5777"/>
                    <a:pt x="5798" y="0"/>
                    <a:pt x="12950" y="0"/>
                  </a:cubicBezTo>
                  <a:close/>
                </a:path>
              </a:pathLst>
            </a:custGeom>
            <a:ln w="57150" cap="flat">
              <a:solidFill>
                <a:schemeClr val="accent1"/>
              </a:solidFill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FF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43" name="Shape 1155"/>
            <p:cNvSpPr/>
            <p:nvPr/>
          </p:nvSpPr>
          <p:spPr>
            <a:xfrm>
              <a:off x="6396228" y="355895"/>
              <a:ext cx="155404" cy="25803"/>
            </a:xfrm>
            <a:custGeom>
              <a:avLst/>
              <a:gdLst/>
              <a:ahLst/>
              <a:cxnLst/>
              <a:rect l="0" t="0" r="0" b="0"/>
              <a:pathLst>
                <a:path w="155404" h="25803">
                  <a:moveTo>
                    <a:pt x="12950" y="0"/>
                  </a:moveTo>
                  <a:lnTo>
                    <a:pt x="142453" y="0"/>
                  </a:lnTo>
                  <a:cubicBezTo>
                    <a:pt x="149605" y="0"/>
                    <a:pt x="155404" y="5777"/>
                    <a:pt x="155404" y="12902"/>
                  </a:cubicBezTo>
                  <a:cubicBezTo>
                    <a:pt x="155404" y="20026"/>
                    <a:pt x="149606" y="25803"/>
                    <a:pt x="142453" y="25803"/>
                  </a:cubicBezTo>
                  <a:lnTo>
                    <a:pt x="12950" y="25803"/>
                  </a:lnTo>
                  <a:cubicBezTo>
                    <a:pt x="5798" y="25803"/>
                    <a:pt x="0" y="20026"/>
                    <a:pt x="0" y="12902"/>
                  </a:cubicBezTo>
                  <a:cubicBezTo>
                    <a:pt x="0" y="5777"/>
                    <a:pt x="5798" y="0"/>
                    <a:pt x="12950" y="0"/>
                  </a:cubicBezTo>
                  <a:close/>
                </a:path>
              </a:pathLst>
            </a:custGeom>
            <a:ln w="57150" cap="flat">
              <a:solidFill>
                <a:schemeClr val="accent1"/>
              </a:solidFill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FF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44" name="Shape 1156"/>
            <p:cNvSpPr/>
            <p:nvPr/>
          </p:nvSpPr>
          <p:spPr>
            <a:xfrm>
              <a:off x="6396228" y="407501"/>
              <a:ext cx="155404" cy="25803"/>
            </a:xfrm>
            <a:custGeom>
              <a:avLst/>
              <a:gdLst/>
              <a:ahLst/>
              <a:cxnLst/>
              <a:rect l="0" t="0" r="0" b="0"/>
              <a:pathLst>
                <a:path w="155404" h="25803">
                  <a:moveTo>
                    <a:pt x="12950" y="0"/>
                  </a:moveTo>
                  <a:lnTo>
                    <a:pt x="142454" y="0"/>
                  </a:lnTo>
                  <a:cubicBezTo>
                    <a:pt x="149606" y="0"/>
                    <a:pt x="155404" y="5777"/>
                    <a:pt x="155404" y="12902"/>
                  </a:cubicBezTo>
                  <a:cubicBezTo>
                    <a:pt x="155404" y="20026"/>
                    <a:pt x="149606" y="25803"/>
                    <a:pt x="142454" y="25803"/>
                  </a:cubicBezTo>
                  <a:lnTo>
                    <a:pt x="12951" y="25803"/>
                  </a:lnTo>
                  <a:cubicBezTo>
                    <a:pt x="5799" y="25803"/>
                    <a:pt x="0" y="20026"/>
                    <a:pt x="0" y="12902"/>
                  </a:cubicBezTo>
                  <a:cubicBezTo>
                    <a:pt x="0" y="5777"/>
                    <a:pt x="5799" y="0"/>
                    <a:pt x="12950" y="0"/>
                  </a:cubicBezTo>
                  <a:close/>
                </a:path>
              </a:pathLst>
            </a:custGeom>
            <a:ln w="57150" cap="flat">
              <a:solidFill>
                <a:schemeClr val="accent1"/>
              </a:solidFill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FF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45" name="Shape 1157"/>
            <p:cNvSpPr/>
            <p:nvPr/>
          </p:nvSpPr>
          <p:spPr>
            <a:xfrm>
              <a:off x="6396228" y="459107"/>
              <a:ext cx="155404" cy="25803"/>
            </a:xfrm>
            <a:custGeom>
              <a:avLst/>
              <a:gdLst/>
              <a:ahLst/>
              <a:cxnLst/>
              <a:rect l="0" t="0" r="0" b="0"/>
              <a:pathLst>
                <a:path w="155404" h="25803">
                  <a:moveTo>
                    <a:pt x="12951" y="0"/>
                  </a:moveTo>
                  <a:lnTo>
                    <a:pt x="142454" y="0"/>
                  </a:lnTo>
                  <a:cubicBezTo>
                    <a:pt x="149606" y="0"/>
                    <a:pt x="155404" y="5777"/>
                    <a:pt x="155404" y="12902"/>
                  </a:cubicBezTo>
                  <a:cubicBezTo>
                    <a:pt x="155404" y="20026"/>
                    <a:pt x="149606" y="25803"/>
                    <a:pt x="142454" y="25803"/>
                  </a:cubicBezTo>
                  <a:lnTo>
                    <a:pt x="12951" y="25803"/>
                  </a:lnTo>
                  <a:cubicBezTo>
                    <a:pt x="5799" y="25803"/>
                    <a:pt x="1" y="20026"/>
                    <a:pt x="1" y="12902"/>
                  </a:cubicBezTo>
                  <a:cubicBezTo>
                    <a:pt x="0" y="5777"/>
                    <a:pt x="5799" y="0"/>
                    <a:pt x="12951" y="0"/>
                  </a:cubicBezTo>
                  <a:close/>
                </a:path>
              </a:pathLst>
            </a:custGeom>
            <a:ln w="57150" cap="flat">
              <a:solidFill>
                <a:schemeClr val="accent1"/>
              </a:solidFill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FF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46" name="Shape 1158"/>
            <p:cNvSpPr/>
            <p:nvPr/>
          </p:nvSpPr>
          <p:spPr>
            <a:xfrm>
              <a:off x="6499831" y="538237"/>
              <a:ext cx="103603" cy="25800"/>
            </a:xfrm>
            <a:custGeom>
              <a:avLst/>
              <a:gdLst/>
              <a:ahLst/>
              <a:cxnLst/>
              <a:rect l="0" t="0" r="0" b="0"/>
              <a:pathLst>
                <a:path w="103603" h="25800">
                  <a:moveTo>
                    <a:pt x="12950" y="0"/>
                  </a:moveTo>
                  <a:lnTo>
                    <a:pt x="90653" y="0"/>
                  </a:lnTo>
                  <a:cubicBezTo>
                    <a:pt x="97804" y="0"/>
                    <a:pt x="103603" y="5777"/>
                    <a:pt x="103603" y="12899"/>
                  </a:cubicBezTo>
                  <a:cubicBezTo>
                    <a:pt x="103603" y="20024"/>
                    <a:pt x="97804" y="25800"/>
                    <a:pt x="90653" y="25800"/>
                  </a:cubicBezTo>
                  <a:lnTo>
                    <a:pt x="12950" y="25800"/>
                  </a:lnTo>
                  <a:cubicBezTo>
                    <a:pt x="5799" y="25800"/>
                    <a:pt x="0" y="20024"/>
                    <a:pt x="0" y="12899"/>
                  </a:cubicBezTo>
                  <a:cubicBezTo>
                    <a:pt x="0" y="5777"/>
                    <a:pt x="5799" y="0"/>
                    <a:pt x="12950" y="0"/>
                  </a:cubicBezTo>
                  <a:close/>
                </a:path>
              </a:pathLst>
            </a:custGeom>
            <a:ln w="57150" cap="flat">
              <a:solidFill>
                <a:schemeClr val="accent1"/>
              </a:solidFill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FF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</p:grpSp>
      <p:sp>
        <p:nvSpPr>
          <p:cNvPr id="48" name="Объект 3"/>
          <p:cNvSpPr>
            <a:spLocks noGrp="1"/>
          </p:cNvSpPr>
          <p:nvPr>
            <p:ph sz="half" idx="2"/>
          </p:nvPr>
        </p:nvSpPr>
        <p:spPr>
          <a:xfrm>
            <a:off x="3923928" y="1484784"/>
            <a:ext cx="4536504" cy="3528392"/>
          </a:xfrm>
          <a:solidFill>
            <a:srgbClr val="B5DFE9"/>
          </a:solidFill>
          <a:ln>
            <a:solidFill>
              <a:schemeClr val="accent1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является </a:t>
            </a:r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полноправным 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— как правило — основным участником междисциплинарной команды специалистов, осуществляющих психолого-педагогическое сопровождение ребенка с ОВЗ, его семьи, других участников образовательного процесса.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45650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Объект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268760"/>
            <a:ext cx="8460432" cy="4758993"/>
          </a:xfrm>
          <a:prstGeom prst="rect">
            <a:avLst/>
          </a:prstGeom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19760" y="4221088"/>
            <a:ext cx="2303437" cy="831227"/>
          </a:xfrm>
        </p:spPr>
        <p:txBody>
          <a:bodyPr>
            <a:noAutofit/>
          </a:bodyPr>
          <a:lstStyle/>
          <a:p>
            <a:pPr algn="ctr"/>
            <a:r>
              <a:rPr lang="ru-RU" sz="1500" i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Учитель-логопед Титенко Любовь Викторовна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615769" y="4293096"/>
            <a:ext cx="2303437" cy="759219"/>
          </a:xfrm>
        </p:spPr>
        <p:txBody>
          <a:bodyPr>
            <a:noAutofit/>
          </a:bodyPr>
          <a:lstStyle/>
          <a:p>
            <a:pPr algn="ctr"/>
            <a:r>
              <a:rPr lang="ru-RU" sz="1500" i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Учитель-логопед Колпакова Наталья Анатольевна</a:t>
            </a: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1491139"/>
            <a:ext cx="1849279" cy="2777966"/>
          </a:xfrm>
          <a:prstGeom prst="rect">
            <a:avLst/>
          </a:prstGeom>
        </p:spPr>
      </p:pic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2156" y="1491139"/>
            <a:ext cx="1891665" cy="2841784"/>
          </a:xfrm>
          <a:prstGeom prst="rect">
            <a:avLst/>
          </a:prstGeom>
        </p:spPr>
      </p:pic>
      <p:pic>
        <p:nvPicPr>
          <p:cNvPr id="2" name="Объект 4"/>
          <p:cNvPicPr>
            <a:picLocks noGrp="1"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798" y="1491139"/>
            <a:ext cx="1883569" cy="2777966"/>
          </a:xfrm>
          <a:prstGeom prst="rect">
            <a:avLst/>
          </a:prstGeom>
        </p:spPr>
      </p:pic>
      <p:sp>
        <p:nvSpPr>
          <p:cNvPr id="10" name="Текст 2"/>
          <p:cNvSpPr>
            <a:spLocks noGrp="1"/>
          </p:cNvSpPr>
          <p:nvPr/>
        </p:nvSpPr>
        <p:spPr>
          <a:xfrm rot="10800000" flipV="1">
            <a:off x="836772" y="4434364"/>
            <a:ext cx="2303621" cy="583883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5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5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5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5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5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5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5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5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5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5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5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5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5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5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5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5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5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5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5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5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5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Текст 2"/>
          <p:cNvSpPr>
            <a:spLocks noGrp="1"/>
          </p:cNvSpPr>
          <p:nvPr/>
        </p:nvSpPr>
        <p:spPr>
          <a:xfrm>
            <a:off x="836772" y="4433888"/>
            <a:ext cx="2303621" cy="792004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5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Текст 2"/>
          <p:cNvSpPr>
            <a:spLocks noGrp="1"/>
          </p:cNvSpPr>
          <p:nvPr/>
        </p:nvSpPr>
        <p:spPr>
          <a:xfrm>
            <a:off x="931069" y="4234339"/>
            <a:ext cx="2303621" cy="818198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500" i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Учитель-логопед Крестьянинова Татьяна Федоровна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39552" y="116632"/>
            <a:ext cx="8352928" cy="1015663"/>
          </a:xfrm>
          <a:prstGeom prst="rect">
            <a:avLst/>
          </a:prstGeom>
          <a:solidFill>
            <a:srgbClr val="B5DFE9"/>
          </a:solidFill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Учитель-логопед – </a:t>
            </a:r>
            <a:r>
              <a:rPr lang="ru-RU" sz="2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учитель, занимающийся коррекцией и развитием речи. Задача учителя логопеда  – помочь ребенку исправить уже имеющуюся речь, преодолеть небольшие трудности</a:t>
            </a:r>
            <a:endParaRPr lang="ru-RU" sz="2000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0742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e8eaf426142b08af1e1b1ce45bf4fbfd6798a0"/>
</p:tagLst>
</file>

<file path=ppt/theme/theme1.xml><?xml version="1.0" encoding="utf-8"?>
<a:theme xmlns:a="http://schemas.openxmlformats.org/drawingml/2006/main" name="Тема Office">
  <a:themeElements>
    <a:clrScheme name="Базовая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2573</TotalTime>
  <Words>1706</Words>
  <Application>Microsoft Office PowerPoint</Application>
  <PresentationFormat>Экран (4:3)</PresentationFormat>
  <Paragraphs>202</Paragraphs>
  <Slides>35</Slides>
  <Notes>9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42" baseType="lpstr">
      <vt:lpstr>Arial</vt:lpstr>
      <vt:lpstr>Calibri</vt:lpstr>
      <vt:lpstr>Constantia</vt:lpstr>
      <vt:lpstr>Times New Roman</vt:lpstr>
      <vt:lpstr>Wingdings 2</vt:lpstr>
      <vt:lpstr>Тема Office</vt:lpstr>
      <vt:lpstr>Слайд</vt:lpstr>
      <vt:lpstr>Заголовок слайда</vt:lpstr>
      <vt:lpstr>Задайте друг другу вопросы</vt:lpstr>
      <vt:lpstr>Возможности и цели инклюзивного образования</vt:lpstr>
      <vt:lpstr>Презентация PowerPoint</vt:lpstr>
      <vt:lpstr>Презентация PowerPoint</vt:lpstr>
      <vt:lpstr>Презентация PowerPoint</vt:lpstr>
      <vt:lpstr>В целях обеспечения равной доступности получения образования в помощь к учителю в школе есть специалисты психолого-педагогического сопровождения.</vt:lpstr>
      <vt:lpstr>Специалисты психолого-педагогического сопровождения</vt:lpstr>
      <vt:lpstr>Презентация PowerPoint</vt:lpstr>
      <vt:lpstr>Направления работы:</vt:lpstr>
      <vt:lpstr>График консультации у учителя-логопеда:</vt:lpstr>
      <vt:lpstr>Учитель-дефектолог:</vt:lpstr>
      <vt:lpstr>Презентация PowerPoint</vt:lpstr>
      <vt:lpstr>График консультации учителя-дефектолога:</vt:lpstr>
      <vt:lpstr>Педагог-психолог –</vt:lpstr>
      <vt:lpstr>График консультации педагога-психолога:</vt:lpstr>
      <vt:lpstr>Презентация PowerPoint</vt:lpstr>
      <vt:lpstr>Презентация PowerPoint</vt:lpstr>
      <vt:lpstr>Презентация PowerPoint</vt:lpstr>
      <vt:lpstr>Презентация PowerPoint</vt:lpstr>
      <vt:lpstr>Специалисты психолого-педагогического сопровождения</vt:lpstr>
      <vt:lpstr>Презентация PowerPoint</vt:lpstr>
      <vt:lpstr>Презентация PowerPoint</vt:lpstr>
      <vt:lpstr>Люди с особенностями здоровья могут реализовать себя в разных областях в зависимости от своих сильных сторон</vt:lpstr>
      <vt:lpstr>Александра Чичикова инклюзивная активистка, «Мисс мира-2017 на инвалидной коляске». Травму Александра получила в 6 лет - зацепилась за крюк и выпала с третьего этажа. Сейчас девушка работает в IT-компании и живет полноценной жизнью.</vt:lpstr>
      <vt:lpstr>Сатоси Тадзири японский геймдизайнер, создатель серии игр, манги и сериала «Покемон». У него расстройство аутистического спектра – это особенность развития психики, когда людям трудно взаимодействовать с обществом. У таких людей часто есть узкие интересы, ограниченные одной темой, им трудно понимать эмоции и жесты других людей, смотреть им в глаза</vt:lpstr>
      <vt:lpstr>Стивен Хокинг - английский физик-теоретик, космолог и астрофизик, писатель, директор по научной работе Центра теоретической космологии Кембриджского университета. У Хокинга была редкая болезнь: он мог передвигаться в инвалидной коляске и использовал синтезатор речи для общения</vt:lpstr>
      <vt:lpstr>Роман Костомаров  российский фигурист, выступавший в танцах на льду, олимпийский чемпион 2006 года, двукратный чемпион мира, трёхкратный чемпион Европы, трёхкратный победитель финалов Гран-при и трёхкратный чемпион России. Заслуженный мастер спорта России.  10 января 2023 года Костомарова госпитализировали с пневмонией в реанимацию больницы в Коммунарке в крайне тяжёлом состоянии,  всего провёл в Коммунарке 175 дней. В августе 2023 года спортсмен впервые после ампутации вышел на лёд, приняв участие в шоу Ильи Авербуха.</vt:lpstr>
      <vt:lpstr>РОДИТЕЛЬСКИЙ клуб</vt:lpstr>
      <vt:lpstr>Презентация PowerPoint</vt:lpstr>
      <vt:lpstr>Инклюзивное общество – это общество, которое удобно для всех в любых состояниях </vt:lpstr>
      <vt:lpstr>Работа клуба осуществляется по 4 блокам: </vt:lpstr>
      <vt:lpstr>Притча Учитель и ученик</vt:lpstr>
      <vt:lpstr>Памятка для родителей</vt:lpstr>
      <vt:lpstr>Мастер класс</vt:lpstr>
    </vt:vector>
  </TitlesOfParts>
  <Company>presentation-creation.ru</Company>
  <LinksUpToDate>false</LinksUpToDate>
  <SharedDoc>false</SharedDoc>
  <HyperlinkBase>https://presentation-creation.ru/powerpoint-templates.html</HyperlinkBase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Цифровой маркетинг</dc:title>
  <dc:creator>obstinate</dc:creator>
  <dc:description>Шаблон презентации с сайта https://presentation-creation.ru/</dc:description>
  <cp:lastModifiedBy>6-6-1</cp:lastModifiedBy>
  <cp:revision>1065</cp:revision>
  <dcterms:created xsi:type="dcterms:W3CDTF">2018-02-25T09:09:03Z</dcterms:created>
  <dcterms:modified xsi:type="dcterms:W3CDTF">2023-10-31T09:36:21Z</dcterms:modified>
</cp:coreProperties>
</file>